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92"/>
  </p:notesMasterIdLst>
  <p:sldIdLst>
    <p:sldId id="256" r:id="rId3"/>
    <p:sldId id="273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4" r:id="rId17"/>
    <p:sldId id="295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9" r:id="rId26"/>
    <p:sldId id="294" r:id="rId27"/>
    <p:sldId id="282" r:id="rId28"/>
    <p:sldId id="290" r:id="rId29"/>
    <p:sldId id="291" r:id="rId30"/>
    <p:sldId id="292" r:id="rId31"/>
    <p:sldId id="293" r:id="rId32"/>
    <p:sldId id="296" r:id="rId33"/>
    <p:sldId id="283" r:id="rId34"/>
    <p:sldId id="285" r:id="rId35"/>
    <p:sldId id="297" r:id="rId36"/>
    <p:sldId id="356" r:id="rId37"/>
    <p:sldId id="298" r:id="rId38"/>
    <p:sldId id="357" r:id="rId39"/>
    <p:sldId id="300" r:id="rId40"/>
    <p:sldId id="358" r:id="rId41"/>
    <p:sldId id="361" r:id="rId42"/>
    <p:sldId id="301" r:id="rId43"/>
    <p:sldId id="362" r:id="rId44"/>
    <p:sldId id="359" r:id="rId45"/>
    <p:sldId id="360" r:id="rId46"/>
    <p:sldId id="302" r:id="rId47"/>
    <p:sldId id="363" r:id="rId48"/>
    <p:sldId id="303" r:id="rId49"/>
    <p:sldId id="304" r:id="rId50"/>
    <p:sldId id="306" r:id="rId51"/>
    <p:sldId id="364" r:id="rId52"/>
    <p:sldId id="305" r:id="rId53"/>
    <p:sldId id="307" r:id="rId54"/>
    <p:sldId id="308" r:id="rId55"/>
    <p:sldId id="365" r:id="rId56"/>
    <p:sldId id="372" r:id="rId57"/>
    <p:sldId id="309" r:id="rId58"/>
    <p:sldId id="310" r:id="rId59"/>
    <p:sldId id="311" r:id="rId60"/>
    <p:sldId id="312" r:id="rId61"/>
    <p:sldId id="313" r:id="rId62"/>
    <p:sldId id="314" r:id="rId63"/>
    <p:sldId id="373" r:id="rId64"/>
    <p:sldId id="371" r:id="rId65"/>
    <p:sldId id="370" r:id="rId66"/>
    <p:sldId id="315" r:id="rId67"/>
    <p:sldId id="317" r:id="rId68"/>
    <p:sldId id="367" r:id="rId69"/>
    <p:sldId id="368" r:id="rId70"/>
    <p:sldId id="369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74" r:id="rId79"/>
    <p:sldId id="325" r:id="rId80"/>
    <p:sldId id="326" r:id="rId81"/>
    <p:sldId id="330" r:id="rId82"/>
    <p:sldId id="328" r:id="rId83"/>
    <p:sldId id="331" r:id="rId84"/>
    <p:sldId id="332" r:id="rId85"/>
    <p:sldId id="329" r:id="rId86"/>
    <p:sldId id="333" r:id="rId87"/>
    <p:sldId id="334" r:id="rId88"/>
    <p:sldId id="335" r:id="rId89"/>
    <p:sldId id="375" r:id="rId90"/>
    <p:sldId id="376" r:id="rId91"/>
    <p:sldId id="336" r:id="rId92"/>
    <p:sldId id="379" r:id="rId93"/>
    <p:sldId id="380" r:id="rId94"/>
    <p:sldId id="381" r:id="rId95"/>
    <p:sldId id="377" r:id="rId96"/>
    <p:sldId id="382" r:id="rId97"/>
    <p:sldId id="383" r:id="rId98"/>
    <p:sldId id="384" r:id="rId99"/>
    <p:sldId id="378" r:id="rId100"/>
    <p:sldId id="337" r:id="rId101"/>
    <p:sldId id="338" r:id="rId102"/>
    <p:sldId id="339" r:id="rId103"/>
    <p:sldId id="340" r:id="rId104"/>
    <p:sldId id="341" r:id="rId105"/>
    <p:sldId id="342" r:id="rId106"/>
    <p:sldId id="344" r:id="rId107"/>
    <p:sldId id="343" r:id="rId108"/>
    <p:sldId id="345" r:id="rId109"/>
    <p:sldId id="346" r:id="rId110"/>
    <p:sldId id="347" r:id="rId111"/>
    <p:sldId id="348" r:id="rId112"/>
    <p:sldId id="349" r:id="rId113"/>
    <p:sldId id="350" r:id="rId114"/>
    <p:sldId id="351" r:id="rId115"/>
    <p:sldId id="385" r:id="rId116"/>
    <p:sldId id="386" r:id="rId117"/>
    <p:sldId id="387" r:id="rId118"/>
    <p:sldId id="353" r:id="rId119"/>
    <p:sldId id="354" r:id="rId120"/>
    <p:sldId id="286" r:id="rId121"/>
    <p:sldId id="388" r:id="rId122"/>
    <p:sldId id="389" r:id="rId123"/>
    <p:sldId id="390" r:id="rId124"/>
    <p:sldId id="391" r:id="rId125"/>
    <p:sldId id="392" r:id="rId126"/>
    <p:sldId id="393" r:id="rId127"/>
    <p:sldId id="395" r:id="rId128"/>
    <p:sldId id="396" r:id="rId129"/>
    <p:sldId id="397" r:id="rId130"/>
    <p:sldId id="398" r:id="rId131"/>
    <p:sldId id="399" r:id="rId132"/>
    <p:sldId id="400" r:id="rId133"/>
    <p:sldId id="402" r:id="rId134"/>
    <p:sldId id="403" r:id="rId135"/>
    <p:sldId id="404" r:id="rId136"/>
    <p:sldId id="405" r:id="rId137"/>
    <p:sldId id="401" r:id="rId138"/>
    <p:sldId id="394" r:id="rId139"/>
    <p:sldId id="406" r:id="rId140"/>
    <p:sldId id="407" r:id="rId141"/>
    <p:sldId id="408" r:id="rId142"/>
    <p:sldId id="410" r:id="rId143"/>
    <p:sldId id="411" r:id="rId144"/>
    <p:sldId id="412" r:id="rId145"/>
    <p:sldId id="413" r:id="rId146"/>
    <p:sldId id="414" r:id="rId147"/>
    <p:sldId id="415" r:id="rId148"/>
    <p:sldId id="409" r:id="rId149"/>
    <p:sldId id="416" r:id="rId150"/>
    <p:sldId id="430" r:id="rId151"/>
    <p:sldId id="431" r:id="rId152"/>
    <p:sldId id="417" r:id="rId153"/>
    <p:sldId id="441" r:id="rId154"/>
    <p:sldId id="432" r:id="rId155"/>
    <p:sldId id="433" r:id="rId156"/>
    <p:sldId id="434" r:id="rId157"/>
    <p:sldId id="435" r:id="rId158"/>
    <p:sldId id="436" r:id="rId159"/>
    <p:sldId id="437" r:id="rId160"/>
    <p:sldId id="438" r:id="rId161"/>
    <p:sldId id="439" r:id="rId162"/>
    <p:sldId id="440" r:id="rId163"/>
    <p:sldId id="442" r:id="rId164"/>
    <p:sldId id="443" r:id="rId165"/>
    <p:sldId id="444" r:id="rId166"/>
    <p:sldId id="445" r:id="rId167"/>
    <p:sldId id="446" r:id="rId168"/>
    <p:sldId id="447" r:id="rId169"/>
    <p:sldId id="448" r:id="rId170"/>
    <p:sldId id="449" r:id="rId171"/>
    <p:sldId id="450" r:id="rId172"/>
    <p:sldId id="451" r:id="rId173"/>
    <p:sldId id="452" r:id="rId174"/>
    <p:sldId id="453" r:id="rId175"/>
    <p:sldId id="454" r:id="rId176"/>
    <p:sldId id="455" r:id="rId177"/>
    <p:sldId id="456" r:id="rId178"/>
    <p:sldId id="457" r:id="rId179"/>
    <p:sldId id="458" r:id="rId180"/>
    <p:sldId id="459" r:id="rId181"/>
    <p:sldId id="460" r:id="rId182"/>
    <p:sldId id="461" r:id="rId183"/>
    <p:sldId id="462" r:id="rId184"/>
    <p:sldId id="463" r:id="rId185"/>
    <p:sldId id="464" r:id="rId186"/>
    <p:sldId id="465" r:id="rId187"/>
    <p:sldId id="466" r:id="rId188"/>
    <p:sldId id="287" r:id="rId189"/>
    <p:sldId id="284" r:id="rId190"/>
    <p:sldId id="288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Atol" initials="IA" lastIdx="1" clrIdx="0">
    <p:extLst>
      <p:ext uri="{19B8F6BF-5375-455C-9EA6-DF929625EA0E}">
        <p15:presenceInfo xmlns:p15="http://schemas.microsoft.com/office/powerpoint/2012/main" userId="2e50ab97710e7b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9" autoAdjust="0"/>
    <p:restoredTop sz="82844" autoAdjust="0"/>
  </p:normalViewPr>
  <p:slideViewPr>
    <p:cSldViewPr snapToGrid="0">
      <p:cViewPr varScale="1">
        <p:scale>
          <a:sx n="94" d="100"/>
          <a:sy n="94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commentAuthors" Target="commentAuthor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viewProps" Target="viewProps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theme" Target="theme/theme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3C6F-C082-4A38-993D-F474F6743EED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222FA-78D3-4E12-BA9E-87AF152CC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we get into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specfiics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about the Chez Scheme compiler, our proof, and other details... first we should think about why we care about compiler correctness?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 give a proof of correctness of a single pass of the Chez Scheme compiler over a subset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way, we simplify each of the problem areas: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Looking at a small part of the compiler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pass translates from Scheme to Scheme so we can use the same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cut out some of the language to reduce complexity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3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we define our model of convert-assignments, its best to look at an example to gain an intuition of how it behaves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focus in on each individual part of this example shortly, but the basic intuition is that convert-assignments changes all set! expressions to set-car! expressions, and changes other expressions accordingly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2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part of the transformation we look at is on store locations.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is the only rule that can create new non-list store locations, we can assume that any variable in the store was once the target of a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transform them all to list store locations, since set! expressions are now set-car!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v1 is transformed, which we write as v1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part is the transformations effect on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that set! is transformed to set-car!, and that v2 is also recursively transformed.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there is a set! expression that targets its argument, lambda (y) is transformed, which will we see the full effect of shortly.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even now we can see it is being wrapped in another lambda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58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we can see the effect on variables, both from the store and ones that are bound as an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 kinds of variables are wrapped in a car application, since they now implicitly refer to lists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the variable from the store is transformed to a pair pointer, to match the transformation of the store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we do not transform the locally bound variable, since it has yet to be substituted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8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are able to see why we introduce the additional lambda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our original lambda now operates on its arguments as a list, we have to ensure that these procedures are actually given lists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wrap any argument it would receive into a fresh, single element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04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intuition for the transformation acquired, we now formally define our model of the pass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save a bit of space with notation, we assume that these functions have access to the store and to a list of names that are the target of a set! in the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definition is ca prog, which just calls the appropriate functions on the elements of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3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previously observed, ca on store locations transforms non list store locations into list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that already refer to a list are unchanged except for transforming their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3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 assignments on expressions leaves most expressions unchanged except for recursive calls on sub-expressions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does transform set!, lambda, and variable expressions as previously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68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 assignments on expressions leaves most expressions unchanged except for recursive calls on sub-expressions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does transform set!, lambda, and variable expressions as previously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27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 assignments on expressions leaves most expressions unchanged except for recursive calls on sub-expressions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does transform set!, lambda, and variable expressions as previously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give two frameworks for validating our proof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first, in Coq, was originally intended to be a complete mechanization of the proof.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 that ended up being outside of the scope of this work, we still provide an implementation of part of Scheme’s semantics and prove some basic properties about it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second, in Racket, provides a way to show correctness of the pass (and our proof approach) for individual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48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 assignments on expressions leaves most expressions unchanged except for recursive calls on sub-expressions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does transform set!, lambda, and variable expressions as previously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805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define convert-assignments for evaluation contexts to be able to use it on decomposed programs.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our semantic steps operate on decomposed programs, this part of the transformation is key to our proof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transformations occur as expected for the equivalent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0871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paper, we prove these lemmas, but their proofs are not very interesting, so we will just state them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894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our language and the transformation defined, we will now begin our proof of correctness of the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9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that we have everything defined, we want to show that ca prog preserves the semantics of programs that it transforms i.e. the programs should take similar semantic steps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ca prog removes set! Expressions from programs, we can’t expect the two programs to take the same exact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do expect them to take equivalent steps, though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ca prog introduces some additional forms, we should expect the transformed version to take multiple steps to the originals one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33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we expect the transformed program to take multiple steps to the originals one, we need to formally define a way for programs to take many steps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Specifically, the transitive, reflexive closure lets a program take zero or more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042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overall we are trying to show that if P takes a step and then transforms, it is the same as if it transforms and then takes zero or more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the same as saying that ca prog is a simulation relation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can prove this, we can easily no matter how many steps P takes, that its transformed version will always take equivalent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if P gets to a value, then ca prog of P will get to the transformed version of that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027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what we are trying to prove, we first want to show a property of all programs in our language</a:t>
            </a:r>
          </a:p>
          <a:p>
            <a:endParaRPr lang="en-US" dirty="0"/>
          </a:p>
          <a:p>
            <a:r>
              <a:rPr lang="en-US" dirty="0"/>
              <a:t>Namely, we want to show the VSR property, which says that our programs are either values, stuck, or reducible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767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24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5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proof of compiler correctness comes from John McCarthy and James Painter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provide a correctness proof for a simple compiler from arithmetic expressions to machine code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Their proof is intentionally simple, as they intended to create a framework for proving correctness of larger compilers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632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4740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9465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46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445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8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7967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125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697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230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50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VLISP is a proof of compiler correctness for an early version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defines an operational semantics and translates between the operations and denotational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similar techniques to McCarthy’s proof in the operational parts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7024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56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109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688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321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10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436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143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41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8439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55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McCarthy’s proof was about a tiny language of only 3 expressions, but still about 10 pages long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reason about larger, practical languages, a proof would be very large. Still possible on paper, but checking such a proof by hand is difficult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Solution: use computers to help check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36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03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474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1365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245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408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60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829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2532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166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Computers work perfectly and tirelessly – if we could get them to check our proofs, we would have a much higher degree of trust in their validity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54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1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3248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0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6493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81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361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286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9091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15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7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1968, de Bruijn released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system for encoding and checking mathematical theories computationally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does this by exploiting the Curry-Howard correspondence between intuitionistic logic and dependent types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theorems are defined as types, and proofs consist of showing that these types are inhabited by some value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means that proofs of theorems are just programs like any other, except that they directly correspond to statements in an intuitionistic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367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223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159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54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478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0755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714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1970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26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71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1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works by exploiting a correspondence between intuitionistic logic and dependent types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what is intuitionistic logic? Alternative to classical logic that requires direct proof – no indirect proofs because the law of the excluded middle is not assumed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Constructive because of this requirement of directness – if you want to prove something exists, you must build it directly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a proof that given an integer, a greater integer exists would actually build and give back the greater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98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454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7328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198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36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93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7304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53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78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701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4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Girard advanced this connection by developing dependent type theories that were more expressive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Girard’s System F is quite similar to the type theory used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should be mentioned for being important and famous in its own right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Lof’s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Intuitionistic Type Theory is a full fledged dependent type theory, that was intended to serve as a computational foundation for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26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934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3261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508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Coquand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developed the Calculus of Constructions, which combined intuitionistic type theory and system F.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Types and terms can depend on types and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computer scientists, we already know this, but software is already present nearly everywhere in our lives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We’re on Zoom right now, phones in our pocket, air conditioning,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 is a proof assistant based on Calculus of Constructions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of its specification and automation features, it has been used for some of the largest formal verification projects.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 famous examples are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verified C compiler and a mechanized proof of the four color theorem, which had not been proven before.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 of these proofs would be too large to accurately review by hand, but are believed to be correct with a high degree of trust because of their verification in Coq.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large subset of 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Written in Coq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OCaml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 is about 100,000 lines of code and took about 6 years to complete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Formally verifies semantic preservation of compiled programs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Suffice to say, it is very complex and quite a large project --- would be extremely hard to manually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other verified compilers projects that are worth mentioning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CakeML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subset of 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CertiCoq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Gallina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is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Calclulus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Constructions implementing language that Coq uses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there have been various extensions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such as extending it to a C subset that supports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4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Originally an attempt to build a LISP dialect for modeling actor-based concurrency,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LISP supported lambda expressions, Steele and Sussman discovered they could greatly simplify LISP by following the semantics of the lambda calculus even more closely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This specifically meant using static scoping and call-by-value evaluation which more accurately follows the way the call-by-value lambda calculus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Other important features include first class functions, </a:t>
            </a:r>
            <a:r>
              <a:rPr lang="en-US" sz="1800" dirty="0" err="1"/>
              <a:t>homoiconity</a:t>
            </a:r>
            <a:r>
              <a:rPr lang="en-US" sz="1800" dirty="0"/>
              <a:t>, and mutation. Though now it is also known for its macros, these were not in the original version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Scheme has a standard in the form of the Revised n Report on the Algorithmic Language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version is R7RS, but we looked at R6RS because the compiler is based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R6RS includes a formal semantics for a subset of Scheme, as well as an implementation of the semantics, which we use for one of our validation frameworks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9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Chez Scheme is an implementation of the R6RS standard,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emphasis on performance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adds features like a C interface and 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Bought by Cisco in 2011 and made open source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The compiler for Chez Scheme utilizes the </a:t>
            </a:r>
            <a:r>
              <a:rPr lang="en-US" sz="1800" dirty="0" err="1"/>
              <a:t>Nanopass</a:t>
            </a:r>
            <a:r>
              <a:rPr lang="en-US" sz="1800" dirty="0"/>
              <a:t> framework, also serves as the compiler for Racket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Nanopass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DSL for easily defining intermediate languages and passes between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Focused on very small changes from pass to pass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0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A quick example of a language definition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Takes the language L3 and removes set!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language corresponds to the pass that we are verifying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0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talked about the project and given some background, we will define the syntax and semantics for the subset of Scheme that we are reasoning about</a:t>
            </a:r>
          </a:p>
          <a:p>
            <a:endParaRPr lang="en-US" dirty="0"/>
          </a:p>
          <a:p>
            <a:r>
              <a:rPr lang="en-US" dirty="0"/>
              <a:t>Then, we will define the compiler pass over this subset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75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Our programs consist of a store with store locations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are either a variable and a value, or a pair pointer and a cons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 that dots means zero or more, so the store can be empty too (think of Kleene star)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Everywhere means everywhere - including in safety critical settings like airplanes, medical equipment, and nuclear reactors.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8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Our programs consist of a store with store locations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are either a variable and a value, or a pair pointer and a cons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 that dots means zero or more, so the store can be empty too (think of Kleene star)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3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Expressions can be a procedure or non-procedure (more on that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a begin, if, application, set!, values expression, or a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define values as all expressions that aren’t begin, if, application,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values only takes one value --- more on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Expressions can be a procedure or non-procedure (more on that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a begin, if, application, set!, values expression, or a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define values as all expressions that aren’t begin, if, application,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values only takes one value --- more on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1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Nonproc</a:t>
            </a:r>
            <a:r>
              <a:rPr lang="en-US" sz="1800" dirty="0"/>
              <a:t> is numbers, null, and pointers to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Procedures are, well, procedures. Note we restrict lambda expressions to one or fewer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65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Nonproc</a:t>
            </a:r>
            <a:r>
              <a:rPr lang="en-US" sz="1800" dirty="0"/>
              <a:t> is numbers, null, and pointers to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Procedures are, well, procedures. Note we restrict lambda expressions to one or fewer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89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that we’ve covered the syntax of our language, we will look at evaluation contexts.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Evaluation contexts are a set of structural congruence rules.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concretely, they allow us to decompose programs into a context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specific case, they allow us to isolate specific sub-expressions in a way that enforces an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1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we can use this evaluation context to decompose this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1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we can use this evaluation context to decompose this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97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--- what is an evaluation context?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Evaluation contexts are a set of rules for structural congruence. More concretely, they allow us to decompose programs into a context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specific case, they allow us to isolate specific sub-expressions in a way that enforces an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91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--- what is an evaluation context?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Evaluation contexts are a set of rules for structural congruence. More concretely, they allow us to decompose programs into a context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specific case, they allow us to isolate specific sub-expressions in a way that enforces an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9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observe this situation in many areas - complexity is increasing across the board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Needless to say, software errors in equipment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controlling your heart or at the local nuclear power plant are very bad 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can we fix?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7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we having the following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Although we haven’t seen the semantic rules yet, we can assume there is one for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it would be very strange if there were a rule for application inside of an if expression… that would require a separate rule for application inside all of the different expressions…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way to isolate this expression – we can use eval context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5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we having the following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Although we haven’t seen the semantic rules yet, we can assume there is one for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it would be very strange if there were a rule for application inside of an if expression… that would require a separate rule for application inside all of the different expressions…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way to isolate this expression – we can use eval context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529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decompose the program to isolate it from the store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3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put the if expression into the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doing this decomposition, we have successfully isolated the application expression and can apply the semantic rule for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35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can plug our reduced expression back into the eval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can plug our reduced expression back into the eval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45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looking at our eval contexts again, we see that they control where reduction can happen through the placement of their holes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what are F star and F circle?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original R6RS semantics, these control where multiple values can occur – F star means the hole is expecting multiple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do not support multiple values, but we left these in so that our syntax would follow the R6RS semantics more closely. We will later see a similarly vestigial semantic rule.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now, just pretend F star and F circle are just F eval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5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see that these rules take a program to another program, but they occur inside of an evaluation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removes values from the front of a begin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Combined with the begin evaluation context, we can evaluate and remove expressions from a begin statement until we get to the last one, where we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Lets see a quick example of that happening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865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see that these rules take a program to another program, but they occur inside of an evaluation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removes values from the front of a begin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Combined with the begin evaluation context, we can evaluate and remove expressions from a begin statement until we get to the last one, where we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Lets see a quick example of that happening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28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see that these rules take a program to another program, but they occur inside of an evaluation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removes values from the front of a begin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Combined with the begin evaluation context, we can evaluate and remove expressions from a begin statement until we get to the last one, where we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Lets see a quick example of that happening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general, static analysis is the process of examining source code.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carefully analyzing source code, we can devise proofs that certain kinds of errors don’t occur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analysis can be performed completely based on the syntax of a program – for ex, every line ending in a semi-colon.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more complex proofs, we give meaning to the source code using the semantics of its language, for ex to prove a program results in a certain value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8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we have a program as such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46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put the store into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36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reduce e1 with whatever applicable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3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e1 is reduced to a value, we can apply the promote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04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plug it back into the original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20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6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9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3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proofs involving the semantics tend to make a critical assumption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assume that our proof about a program holds for its compiled version - essentially we are trusting that our compiler didn’t make an error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most cases, this is fine - mainstream compilers are pretty trustworthy, and most use cases aren’t critical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if you have a pacemaker, for example, this assumption means trusting the compiler with your life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0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now continue until we have one expression left, at which point we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how the R6RS semantics enforces that begin expressions result in their last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2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now continue until we have one expression left, at which point we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how the R6RS semantics enforces that begin expressions result in their last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815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now continue until we have one expression left, at which point we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how the R6RS semantics enforces that begin expressions result in their last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76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now continue until we have one expression left, at which point we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how the R6RS semantics enforces that begin expressions result in their last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627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Lastly for control flow rules we have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which behave as expected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the side condition that v1 cannot be equal to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also implies that any non false value is considered true, another Scheme quirk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65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have the rule for 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rule takes an application of cons to two values and places it into the store with a fresh name, and replaces the expression with a reference to the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28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 as expected, considering cons puts a pointer in its 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 returns the first value of the pair,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0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we have the var rule, which works similarly to car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takes a pointer and returns the value from the store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3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have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works pretty much as expected as well, replacing the value of a store location. Notice that it reduces to the null value, and only operates on store locations that already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8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set-car! And set-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Work similarly, replacing either the first and second value of a cons store location as expected, and reducing to the null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safety critical software, we want to minimize the assumptions we make.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are no longer assured that our compiled program is error free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530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application related rule is mark.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 is the rule responsible for enforcing evaluation order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way it works is by picking the leftmost non-value expression in an application and lifting it into its own application so it can be reduced (we will see an example in a second)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05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application related rule is mark.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 is the rule responsible for enforcing evaluation order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way it works is by picking the leftmost non-value expression in an application and lifting it into its own application so it can be reduced (we will see an example in a second)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858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 want to take a second to talk about evaluation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original R6RS semantics, mark is non-deterministic. That is, it picks any non-value expression from an application and lifts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means that mark actually results in many different programs. The creators of the semantics did this so that evaluation order was left up to the implementation.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slightly modify the mark rule to enforce a left-to-right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Chez Scheme uses a different evaluation order, something like odd elements in reverse and then even elements forwards.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was intended to be confusing so that developers didn’t write code that relied on evaluation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7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to mark, and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80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the cons procedure itself is a value, mark is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632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still haven’t seen the rule for application, but remember that Scheme is based on the call by value lambda calculus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cannot substitute e2 since it is not 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66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lambda expressions are values, we can decompose the program using the application evaluation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that dots are like a Kleene star, so the fact that there are no values after e1 is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467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lambda expressions are values, we can decompose the program using the application evaluation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that dots are like a Kleene star, so the fact that there are no values after e1 is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2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e1 is alone so it can reduce to some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4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we can plug it back into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Compilers are really just programs themselves, so we can apply static analysis to them as well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Specifically, we want to prove that our compilers translate correctly - that they preserve the semantics of programs that they compile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can prove correctness of our compilers, we can successfully remove an assumption and get closer to full trust of our software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0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that we have a value to apply to the lambda, we can use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(that we haven’t seen yet) to perform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substituition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796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mark can apply again, since cons and v1 are both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example shows how expressions are evaluated to values in a left to right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86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mark can apply again, since cons and v1 are both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example shows how expressions are evaluated to values in a left to right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9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mark can apply again, since cons and v1 are both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example shows how expressions are evaluated to values in a left to right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44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21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000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688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86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163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9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gcc</a:t>
            </a:r>
            <a:r>
              <a:rPr lang="en-US" dirty="0"/>
              <a:t> ~15M lines of code</a:t>
            </a:r>
          </a:p>
          <a:p>
            <a:endParaRPr lang="en-US" dirty="0"/>
          </a:p>
          <a:p>
            <a:r>
              <a:rPr lang="en-US" dirty="0"/>
              <a:t>Compilers typically translate a program in a high level language to a program in a low level language.  So we have to create a relationship between the semantics of these languages</a:t>
            </a:r>
          </a:p>
          <a:p>
            <a:endParaRPr lang="en-US" dirty="0"/>
          </a:p>
          <a:p>
            <a:r>
              <a:rPr lang="en-US" dirty="0"/>
              <a:t>Finally, to prove compiler correctness, we have to consider all possible programs in a language. Even for small languages, this can involve concepts that are difficult to reason about like recursion, mutation,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44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359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33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are the rules for dealing with value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already saw promote, demote does the opposite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we do not actually support multiple values, these are pretty much vestigial rules, they just wrap and unwrap as appropriate to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other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75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have our rules for arithmetic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rules pretty much all work as expected, and aren’t super important to our proof.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just include them to have a more complete language that you can actually do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08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have our rules for arithmetic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rules pretty much all work as expected, and aren’t super important to our proof.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just include them to have a more complete language that you can actually do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2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wraps up our semantic rules</a:t>
            </a:r>
          </a:p>
          <a:p>
            <a:endParaRPr lang="en-US" dirty="0"/>
          </a:p>
          <a:p>
            <a:r>
              <a:rPr lang="en-US" dirty="0"/>
              <a:t>Now we will take a look at the compiler pass that we will be reasoning about, convert-assignments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12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hinted at before, convert-assignments removes set! expressions from the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specifically, its purpose is to remove indefinite extent assignments and replace them with assignments that have a defined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96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problem with trying to reason about convert-assignments is that it operates on Chez Scheme expressions that aren’t explicitly in the R6RS semantics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counter this problem with respect to the source and target languages, we assume that expressions behave as their erased equivalent does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see an example of this above, with a Chez Scheme expression and its erased version in the semantics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Another way we erase, or more desugar, is by converting let expressions into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08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 issue also stems from the fact that convert-assignments is written in Chez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Basically, we cannot reason directly about the source code of the pass because it has many forms which our semantics does not 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solve this problem, we model the behavior of the pass in our proof by carefully observing the pass’s code and testing many examples to learn its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6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preserve="1">
  <p:cSld name="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953763" y="1913584"/>
            <a:ext cx="7808687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953763" y="2423063"/>
            <a:ext cx="7808687" cy="339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42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ustom Sidebar" preserve="1">
  <p:cSld name="Content and Custom Sideba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861301" y="185531"/>
            <a:ext cx="4330697" cy="5819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838201" y="725914"/>
            <a:ext cx="5588279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838200" y="2423064"/>
            <a:ext cx="5588000" cy="358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2"/>
          </p:nvPr>
        </p:nvSpPr>
        <p:spPr>
          <a:xfrm>
            <a:off x="838200" y="1913584"/>
            <a:ext cx="5588000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9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, V2" preserve="1">
  <p:cSld name="Custom Layout, V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531848" y="716984"/>
            <a:ext cx="5564152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550024" y="716984"/>
            <a:ext cx="8220635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2522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, 6 or Custom" preserve="1">
  <p:cSld name="Image Gallery, 6 or 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flipH="1">
            <a:off x="3977532" y="639863"/>
            <a:ext cx="8214467" cy="52659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692936" y="3298829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>
            <a:spLocks noGrp="1"/>
          </p:cNvSpPr>
          <p:nvPr>
            <p:ph type="pic" idx="3"/>
          </p:nvPr>
        </p:nvSpPr>
        <p:spPr>
          <a:xfrm>
            <a:off x="4692937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>
            <a:spLocks noGrp="1"/>
          </p:cNvSpPr>
          <p:nvPr>
            <p:ph type="pic" idx="4"/>
          </p:nvPr>
        </p:nvSpPr>
        <p:spPr>
          <a:xfrm>
            <a:off x="7234160" y="1295447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>
            <a:spLocks noGrp="1"/>
          </p:cNvSpPr>
          <p:nvPr>
            <p:ph type="pic" idx="5"/>
          </p:nvPr>
        </p:nvSpPr>
        <p:spPr>
          <a:xfrm>
            <a:off x="9775382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>
            <a:spLocks noGrp="1"/>
          </p:cNvSpPr>
          <p:nvPr>
            <p:ph type="pic" idx="6"/>
          </p:nvPr>
        </p:nvSpPr>
        <p:spPr>
          <a:xfrm>
            <a:off x="7234158" y="3298831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>
            <a:spLocks noGrp="1"/>
          </p:cNvSpPr>
          <p:nvPr>
            <p:ph type="pic" idx="7"/>
          </p:nvPr>
        </p:nvSpPr>
        <p:spPr>
          <a:xfrm>
            <a:off x="9775381" y="3298830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02398" y="639863"/>
            <a:ext cx="3108207" cy="178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402398" y="1864659"/>
            <a:ext cx="3108207" cy="40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87340" algn="l">
              <a:lnSpc>
                <a:spcPct val="13230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Char char="•"/>
              <a:defRPr sz="1733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50394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allery, 4" preserve="1">
  <p:cSld name="Image Gallery,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0" y="533400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>
            <a:spLocks noGrp="1"/>
          </p:cNvSpPr>
          <p:nvPr>
            <p:ph type="pic" idx="2"/>
          </p:nvPr>
        </p:nvSpPr>
        <p:spPr>
          <a:xfrm>
            <a:off x="827040" y="2272822"/>
            <a:ext cx="2499360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3"/>
          </p:nvPr>
        </p:nvSpPr>
        <p:spPr>
          <a:xfrm>
            <a:off x="3501573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4"/>
          </p:nvPr>
        </p:nvSpPr>
        <p:spPr>
          <a:xfrm>
            <a:off x="6183721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5"/>
          </p:nvPr>
        </p:nvSpPr>
        <p:spPr>
          <a:xfrm>
            <a:off x="8856346" y="2272821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3499667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181815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88544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23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o gallery, 4" preserve="1">
  <p:cSld name="Info gallery, 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0" y="5357019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350763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6173056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86080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825436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350603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6171452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885920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34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Gallery, Custom" preserve="1">
  <p:cSld name="Info Gallery, 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0" y="1523999"/>
            <a:ext cx="12192000" cy="38330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838200" y="56207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3234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1" preserve="1">
  <p:cSld name="Background Image and Content, V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98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2" preserve="1">
  <p:cSld name="Background Image and Content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027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3" preserve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1EAE6"/>
              </a:gs>
              <a:gs pos="20000">
                <a:srgbClr val="D3E0DA"/>
              </a:gs>
              <a:gs pos="50000">
                <a:srgbClr val="7DA591"/>
              </a:gs>
              <a:gs pos="68000">
                <a:srgbClr val="4F7260"/>
              </a:gs>
              <a:gs pos="100000">
                <a:srgbClr val="4F7260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7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4" preserve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EC259"/>
              </a:gs>
              <a:gs pos="19000">
                <a:srgbClr val="D89F15">
                  <a:alpha val="74901"/>
                </a:srgbClr>
              </a:gs>
              <a:gs pos="50000">
                <a:srgbClr val="8D680E"/>
              </a:gs>
              <a:gs pos="68000">
                <a:srgbClr val="5E4509"/>
              </a:gs>
              <a:gs pos="100000">
                <a:srgbClr val="5E4509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2" preserve="1">
  <p:cSld name="Title Slide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7;p3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3"/>
          <p:cNvSpPr/>
          <p:nvPr/>
        </p:nvSpPr>
        <p:spPr>
          <a:xfrm>
            <a:off x="605071" y="1392027"/>
            <a:ext cx="5480595" cy="30667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912774" y="1460136"/>
            <a:ext cx="4865189" cy="25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75"/>
              <a:buNone/>
              <a:defRPr sz="8666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912774" y="4209858"/>
            <a:ext cx="4865189" cy="5109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2"/>
          </p:nvPr>
        </p:nvSpPr>
        <p:spPr>
          <a:xfrm>
            <a:off x="958927" y="4297814"/>
            <a:ext cx="4612283" cy="32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704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81" name="Google Shape;181;p23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3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71976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7CF3-D313-4E62-807D-483143E40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67355-EEBE-4F51-A675-DDADA63D2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2BC3-5CD7-4580-929E-CC4845D5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A561-B5CB-4296-A271-DF63D8B182D2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E67E-B1F6-4073-90EB-141C0549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DD777-FD84-41C6-B965-A15D53A6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0133-214A-4C5F-B254-5BF3FD43B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9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5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082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1" name="Google Shape;201;p26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256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3" preserve="1">
  <p:cSld name="Title Slide, V3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 amt="45000"/>
          </a:blip>
          <a:srcRect l="45063" t="25956" r="45411" b="58582"/>
          <a:stretch/>
        </p:blipFill>
        <p:spPr>
          <a:xfrm>
            <a:off x="7306696" y="675003"/>
            <a:ext cx="4882203" cy="518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1"/>
            <a:ext cx="3734037" cy="2473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0" y="5856875"/>
            <a:ext cx="12192000" cy="10462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55" y="6075004"/>
            <a:ext cx="2401732" cy="61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12772" y="4397290"/>
            <a:ext cx="4612283" cy="34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867">
                <a:solidFill>
                  <a:schemeClr val="accen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912773" y="1119419"/>
            <a:ext cx="6008249" cy="309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02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75"/>
              <a:buNone/>
              <a:defRPr sz="11333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318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ay" preserve="1">
  <p:cSld name="Section Breaker Gray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5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2254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1 Image" preserve="1">
  <p:cSld name="Content and 1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11045" y="2282383"/>
            <a:ext cx="6531623" cy="375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2"/>
          </p:nvPr>
        </p:nvSpPr>
        <p:spPr>
          <a:xfrm>
            <a:off x="7329661" y="1417218"/>
            <a:ext cx="4455584" cy="38549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Font typeface="Arial"/>
              <a:buNone/>
              <a:defRPr sz="1867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326317" y="1268352"/>
            <a:ext cx="4462272" cy="183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03411" y="621888"/>
            <a:ext cx="6531623" cy="6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11046" y="1772903"/>
            <a:ext cx="6531621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rgbClr val="BD8B13"/>
              </a:buClr>
              <a:buSzPts val="1200"/>
              <a:buNone/>
              <a:defRPr sz="2133" b="1" i="0">
                <a:solidFill>
                  <a:srgbClr val="BD8B1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271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Bullets" preserve="1">
  <p:cSld name="2 Column Bulle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8199" y="2087461"/>
            <a:ext cx="10515600" cy="383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910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Row Content" preserve="1">
  <p:cSld name="3 Row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681960" y="1932036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1681960" y="3390359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1681961" y="4848681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4"/>
          </p:nvPr>
        </p:nvSpPr>
        <p:spPr>
          <a:xfrm>
            <a:off x="1681961" y="2280921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5"/>
          </p:nvPr>
        </p:nvSpPr>
        <p:spPr>
          <a:xfrm>
            <a:off x="1681961" y="3736624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6"/>
          </p:nvPr>
        </p:nvSpPr>
        <p:spPr>
          <a:xfrm>
            <a:off x="1681961" y="5205736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1510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 preserve="1">
  <p:cSld name="2 Column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8382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3"/>
          </p:nvPr>
        </p:nvSpPr>
        <p:spPr>
          <a:xfrm>
            <a:off x="67818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4"/>
          </p:nvPr>
        </p:nvSpPr>
        <p:spPr>
          <a:xfrm>
            <a:off x="67818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9"/>
          <p:cNvCxnSpPr/>
          <p:nvPr/>
        </p:nvCxnSpPr>
        <p:spPr>
          <a:xfrm rot="-5400000">
            <a:off x="4754881" y="39622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6503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" preserve="1">
  <p:cSld name="3 Column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2"/>
          </p:nvPr>
        </p:nvSpPr>
        <p:spPr>
          <a:xfrm>
            <a:off x="83820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3"/>
          </p:nvPr>
        </p:nvSpPr>
        <p:spPr>
          <a:xfrm>
            <a:off x="472037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4"/>
          </p:nvPr>
        </p:nvSpPr>
        <p:spPr>
          <a:xfrm>
            <a:off x="8608767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5"/>
          </p:nvPr>
        </p:nvSpPr>
        <p:spPr>
          <a:xfrm>
            <a:off x="4708130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6"/>
          </p:nvPr>
        </p:nvSpPr>
        <p:spPr>
          <a:xfrm>
            <a:off x="8578059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10"/>
          <p:cNvCxnSpPr/>
          <p:nvPr/>
        </p:nvCxnSpPr>
        <p:spPr>
          <a:xfrm rot="-5400000">
            <a:off x="28117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10"/>
          <p:cNvCxnSpPr/>
          <p:nvPr/>
        </p:nvCxnSpPr>
        <p:spPr>
          <a:xfrm rot="-5400000">
            <a:off x="66979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8947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 u="none" strike="noStrike" cap="none">
                <a:solidFill>
                  <a:srgbClr val="89928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67737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3F41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384252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6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MC.2006.127" TargetMode="Externa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45/1538788.1538814" TargetMode="External"/><Relationship Id="rId4" Type="http://schemas.openxmlformats.org/officeDocument/2006/relationships/hyperlink" Target="https://doi.org/10.1016/S0049-237X(08)70203-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web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390E-74A5-4E49-AB17-E1219E12C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Verifying Correctness of a Chez Scheme compiler pass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4411-B437-4D69-AF1D-618B44C33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Master’s Thesis Presentation by Ian Atol</a:t>
            </a:r>
          </a:p>
        </p:txBody>
      </p:sp>
    </p:spTree>
    <p:extLst>
      <p:ext uri="{BB962C8B-B14F-4D97-AF65-F5344CB8AC3E}">
        <p14:creationId xmlns:p14="http://schemas.microsoft.com/office/powerpoint/2010/main" val="20704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Trust, but verify (our compilers)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66654"/>
            <a:ext cx="9925882" cy="29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33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100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4A1A8-38B5-4DEC-BF24-CBD1D4E0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828800"/>
            <a:ext cx="81438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8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2F89-CABB-4EB1-9699-0B50A099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10" y="1790700"/>
            <a:ext cx="9067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05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627800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103</a:t>
            </a:fld>
            <a:endParaRPr kern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535D95-E2F9-4B01-9921-583BE7B6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17" y="2418145"/>
            <a:ext cx="7550965" cy="2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401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Erasing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104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1AD0D-6A3A-44BA-BF12-ED05ED4A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87" y="1521846"/>
            <a:ext cx="7567957" cy="46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2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Modeling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105</a:t>
            </a:fld>
            <a:endParaRPr kern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C80A4D-E77F-4333-B0B1-1EDE724FF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0" y="2225183"/>
            <a:ext cx="6900680" cy="40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67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55" b="60000"/>
          <a:stretch/>
        </p:blipFill>
        <p:spPr>
          <a:xfrm>
            <a:off x="124726" y="1889554"/>
            <a:ext cx="4891489" cy="2516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1"/>
          <a:stretch/>
        </p:blipFill>
        <p:spPr>
          <a:xfrm>
            <a:off x="5332164" y="1659827"/>
            <a:ext cx="6591891" cy="35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38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55" b="91999"/>
          <a:stretch/>
        </p:blipFill>
        <p:spPr>
          <a:xfrm>
            <a:off x="135707" y="1890108"/>
            <a:ext cx="4891489" cy="50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1" b="49259"/>
          <a:stretch/>
        </p:blipFill>
        <p:spPr>
          <a:xfrm>
            <a:off x="5332164" y="1659828"/>
            <a:ext cx="6591891" cy="6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69028"/>
          <a:stretch/>
        </p:blipFill>
        <p:spPr>
          <a:xfrm>
            <a:off x="135707" y="1890108"/>
            <a:ext cx="4891489" cy="1948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3" b="18480"/>
          <a:stretch/>
        </p:blipFill>
        <p:spPr>
          <a:xfrm>
            <a:off x="5332164" y="1659827"/>
            <a:ext cx="6591891" cy="24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3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59792"/>
          <a:stretch/>
        </p:blipFill>
        <p:spPr>
          <a:xfrm>
            <a:off x="135707" y="1890108"/>
            <a:ext cx="4891489" cy="2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2" b="10588"/>
          <a:stretch/>
        </p:blipFill>
        <p:spPr>
          <a:xfrm>
            <a:off x="5332164" y="1659826"/>
            <a:ext cx="6591891" cy="291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0E7E-8B8B-46B5-A15B-47431753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aren’t all our compilers proven correct?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FF1A-1336-41F1-BA64-7D856EB9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buFont typeface="+mj-lt"/>
              <a:buAutoNum type="arabicPeriod"/>
            </a:pPr>
            <a:r>
              <a:rPr lang="en-US" sz="2800" dirty="0"/>
              <a:t>Compilers are big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Multiple languages involved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Consider ALL possible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67215-FCD7-405B-85ED-CB5BCCA0F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705948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59792"/>
          <a:stretch/>
        </p:blipFill>
        <p:spPr>
          <a:xfrm>
            <a:off x="135707" y="1890108"/>
            <a:ext cx="4891489" cy="2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2" b="279"/>
          <a:stretch/>
        </p:blipFill>
        <p:spPr>
          <a:xfrm>
            <a:off x="5332164" y="1659826"/>
            <a:ext cx="6591891" cy="352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8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33770-D238-41FB-973A-E37F0B2E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890837"/>
            <a:ext cx="92106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2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EA4A0-502B-422D-8080-816659225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647950"/>
            <a:ext cx="8572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63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952BF-1041-4A36-A250-55A92752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257425"/>
            <a:ext cx="62484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7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114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098B-BD56-4745-A4A3-F738CF87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259"/>
            <a:ext cx="12192000" cy="25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097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BFCC9-CE34-4C75-8115-68EE3362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09837"/>
            <a:ext cx="119443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936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E4A5A-3C51-408F-8CFA-5278D9B0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214562"/>
            <a:ext cx="9001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5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08AC4-2EF3-44F3-9DB1-C12DC1F6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57" y="1521846"/>
            <a:ext cx="8927783" cy="47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8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Lemmas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118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9B8ED-B997-4901-B2D7-7B74FE69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98780"/>
            <a:ext cx="5257801" cy="122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E5452-01BA-4C3E-B7F0-BAD59E3A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63566"/>
            <a:ext cx="7754522" cy="113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03972-7CFE-4A98-BD77-7D701250B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132890"/>
            <a:ext cx="6065564" cy="13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7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Overview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Deterministic 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</a:t>
            </a:r>
            <a:r>
              <a:rPr lang="en-US" sz="2800" kern="0" dirty="0">
                <a:solidFill>
                  <a:schemeClr val="accent1"/>
                </a:solidFill>
              </a:rPr>
              <a:t> is a simulation relation</a:t>
            </a:r>
          </a:p>
        </p:txBody>
      </p:sp>
    </p:spTree>
    <p:extLst>
      <p:ext uri="{BB962C8B-B14F-4D97-AF65-F5344CB8AC3E}">
        <p14:creationId xmlns:p14="http://schemas.microsoft.com/office/powerpoint/2010/main" val="192914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" y="2050466"/>
            <a:ext cx="12191848" cy="32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Proof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120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1B1BF2-F55A-4C2E-8DEB-EE2014B3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015"/>
            <a:ext cx="12192000" cy="33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846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Multiple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D440A-0531-43D2-994A-7014B6A2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684406"/>
            <a:ext cx="8972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593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Equivalent Steps -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4E203-7EF2-4757-A3FA-6CD96411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003"/>
            <a:ext cx="12192000" cy="31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03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Overview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VSR Property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</a:t>
            </a:r>
            <a:r>
              <a:rPr lang="en-US" sz="2800" kern="0" dirty="0">
                <a:solidFill>
                  <a:schemeClr val="accent1"/>
                </a:solidFill>
              </a:rPr>
              <a:t> is a simulation relation</a:t>
            </a:r>
          </a:p>
        </p:txBody>
      </p:sp>
    </p:spTree>
    <p:extLst>
      <p:ext uri="{BB962C8B-B14F-4D97-AF65-F5344CB8AC3E}">
        <p14:creationId xmlns:p14="http://schemas.microsoft.com/office/powerpoint/2010/main" val="6498758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124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7AF22-39D9-44DE-8D29-0B49038A2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35" y="1614999"/>
            <a:ext cx="8198485" cy="45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44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125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F6F00-79E2-459E-B902-A7D7A51F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90" y="2719387"/>
            <a:ext cx="76581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96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F8FEC-927D-4FD5-9FEA-DD452618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667000"/>
            <a:ext cx="7658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20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92F75-4694-4688-8683-1178C605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728912"/>
            <a:ext cx="119157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20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C0D93-1840-4342-978F-BEAD00BDC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700337"/>
            <a:ext cx="121158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02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16414-5AE1-4F30-92CA-72DE6F0E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0726"/>
            <a:ext cx="12192000" cy="24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C4E-968D-4350-9AB5-8AE19FB76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6" y="2218246"/>
            <a:ext cx="1736621" cy="27907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DAB675-CDD1-4164-B5F7-27B38D54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025" y="2519068"/>
            <a:ext cx="2189110" cy="218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09DD6-D25D-49A2-B9AC-86ABC95D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279" y="2177081"/>
            <a:ext cx="3155441" cy="31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58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558F5-C5CC-4ACA-ADD9-64164794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5" y="2733675"/>
            <a:ext cx="12020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64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06E4-0F53-43D0-B115-B8A3A930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886075"/>
            <a:ext cx="116967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563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57F5B-A1C1-4427-AB7B-5AEE5ECCD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83"/>
          <a:stretch/>
        </p:blipFill>
        <p:spPr>
          <a:xfrm>
            <a:off x="0" y="2385858"/>
            <a:ext cx="12120880" cy="208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D5679-EA95-4CD3-8B19-A18319C7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2781300"/>
            <a:ext cx="121062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58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134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2FF99-01EB-4777-B926-7CF14E6C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847975"/>
            <a:ext cx="11906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1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F2E7A-D1F7-4C48-8730-A0C4BBC1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3473"/>
            <a:ext cx="12192000" cy="22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50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83248-80D0-4588-96B8-03551DFE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2168"/>
            <a:ext cx="12192000" cy="23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246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FC5DB-4B28-4FE3-89AF-4438E7E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709862"/>
            <a:ext cx="111633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965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138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22C4C-5BB0-4B16-A430-728CDD74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2795587"/>
            <a:ext cx="113061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572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139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096F0-B759-4604-8BC1-A324DE46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460"/>
            <a:ext cx="12192000" cy="29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1788298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8220-199C-470F-907C-C2A28C54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638425"/>
            <a:ext cx="114966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4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04B0D-B8D4-4164-8CF3-3044BE10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216"/>
            <a:ext cx="12192000" cy="26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281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1CCE9-5894-4F2C-BFEA-4C3EBABB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97" y="2743200"/>
            <a:ext cx="10487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52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578-8508-49EC-8A31-002AB2A8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9052"/>
            <a:ext cx="103727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599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144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48479-75E8-407A-B94A-02335BE8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521846"/>
            <a:ext cx="8649970" cy="47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889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C7315-9592-4115-B607-56190082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657475"/>
            <a:ext cx="10458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515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758E0-7EA7-4899-B4DF-18C3B9F9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574"/>
            <a:ext cx="12192000" cy="37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9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A0E61-73FB-4538-A3B2-809DDDBD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253"/>
            <a:ext cx="121920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25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148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05705-BFCA-4725-A6C2-0C8E884A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2647950"/>
            <a:ext cx="105060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16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149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05705-BFCA-4725-A6C2-0C8E884A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9" y="1866900"/>
            <a:ext cx="10506075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3A319-9CB6-49D3-93DC-B01D4A577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57" b="69721"/>
          <a:stretch/>
        </p:blipFill>
        <p:spPr>
          <a:xfrm>
            <a:off x="1444417" y="3461271"/>
            <a:ext cx="7770703" cy="62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F9C0E-4993-4DBE-9975-E4D8FBB7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19" y="4310062"/>
            <a:ext cx="106584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3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961F18-4A6E-47AF-B562-4F824A69D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8430"/>
          <a:stretch/>
        </p:blipFill>
        <p:spPr>
          <a:xfrm>
            <a:off x="0" y="1368687"/>
            <a:ext cx="5618049" cy="4908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McCarthy, Painter 1967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D19-843D-49DD-98E4-847C5733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22" y="2891676"/>
            <a:ext cx="7021433" cy="20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2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05705-BFCA-4725-A6C2-0C8E884A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9" y="1866900"/>
            <a:ext cx="10506075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3A319-9CB6-49D3-93DC-B01D4A577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57" b="69721"/>
          <a:stretch/>
        </p:blipFill>
        <p:spPr>
          <a:xfrm>
            <a:off x="1444417" y="3461271"/>
            <a:ext cx="7770703" cy="62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F9C0E-4993-4DBE-9975-E4D8FBB7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19" y="4310062"/>
            <a:ext cx="10658475" cy="13620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DB636D-48EF-4012-8F57-CB5FD245423D}"/>
              </a:ext>
            </a:extLst>
          </p:cNvPr>
          <p:cNvCxnSpPr/>
          <p:nvPr/>
        </p:nvCxnSpPr>
        <p:spPr>
          <a:xfrm>
            <a:off x="7894320" y="5672137"/>
            <a:ext cx="2987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572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151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F2619-3468-4A40-9A5F-E1F81C96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521846"/>
            <a:ext cx="114681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717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152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F2619-3468-4A40-9A5F-E1F81C96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521846"/>
            <a:ext cx="11468100" cy="124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BF4E0-50D7-461E-B877-14306DA0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824162"/>
            <a:ext cx="112395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55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4078C-81B5-4EF5-BCB9-95FAFE47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2786062"/>
            <a:ext cx="11191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03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154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44E16-DC8A-40E4-95D8-CA7DABFD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795587"/>
            <a:ext cx="11506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23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A57C8-D509-4631-B47D-75D17C01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57475"/>
            <a:ext cx="11125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94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0D781-2C9F-42D6-8808-9F29C71E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72" y="2700337"/>
            <a:ext cx="114204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18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6EFE9-033A-46AF-A528-00BB800C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819400"/>
            <a:ext cx="113728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0743-FF02-4232-98AF-2DAACCD4C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846"/>
            <a:ext cx="12192000" cy="44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551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0609F-5AA5-4D29-AAA8-CFD2C3C4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614612"/>
            <a:ext cx="116586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VLISP 1995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601F9-1096-4835-8BE1-D18ECC0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"/>
          <a:stretch/>
        </p:blipFill>
        <p:spPr>
          <a:xfrm>
            <a:off x="5587651" y="410488"/>
            <a:ext cx="3778786" cy="577548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549F26-A2D5-48F6-8DCE-115530F4C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5" y="1943301"/>
            <a:ext cx="3024937" cy="29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3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C6997-E6FB-4B50-846E-ED4A09FB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705100"/>
            <a:ext cx="8267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17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VSR Property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73B7E-49CD-4AD1-9241-8E15D875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97" y="3423727"/>
            <a:ext cx="8277225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BC923-7392-4096-9C90-62EF15B2C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2" y="2074738"/>
            <a:ext cx="8267700" cy="1447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82BCE3-AB6F-491A-A08B-87309DD1166F}"/>
              </a:ext>
            </a:extLst>
          </p:cNvPr>
          <p:cNvCxnSpPr>
            <a:cxnSpLocks/>
          </p:cNvCxnSpPr>
          <p:nvPr/>
        </p:nvCxnSpPr>
        <p:spPr>
          <a:xfrm>
            <a:off x="8940800" y="3101657"/>
            <a:ext cx="386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636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Overview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VSR Property</a:t>
            </a:r>
          </a:p>
          <a:p>
            <a:pPr marL="215895"/>
            <a:endParaRPr lang="en-US" sz="2800" b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</a:t>
            </a:r>
            <a:r>
              <a:rPr lang="en-US" sz="2800" kern="0" dirty="0">
                <a:solidFill>
                  <a:schemeClr val="accent1"/>
                </a:solidFill>
              </a:rPr>
              <a:t> is a simulation relation</a:t>
            </a:r>
          </a:p>
        </p:txBody>
      </p:sp>
    </p:spTree>
    <p:extLst>
      <p:ext uri="{BB962C8B-B14F-4D97-AF65-F5344CB8AC3E}">
        <p14:creationId xmlns:p14="http://schemas.microsoft.com/office/powerpoint/2010/main" val="30468965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163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6297E-70B9-46B9-BA2D-405ED0BB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003"/>
            <a:ext cx="12192000" cy="31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36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164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6EDA41-A044-4AA8-8503-F99F18BB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1521846"/>
            <a:ext cx="52959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736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BD25A-FE00-4499-8CBF-3BE890CE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521846"/>
            <a:ext cx="8429625" cy="303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D3502-64C2-4657-A146-301CF920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657" y="4332946"/>
            <a:ext cx="7248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69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7ED1D-536F-49F8-BBFE-D4EDC09A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2560"/>
            <a:ext cx="12192000" cy="28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71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79D23-FED4-4F08-8BF4-391DFC1F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2" y="2628900"/>
            <a:ext cx="8067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09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30E61-F06B-4534-8D52-BA94C339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2647950"/>
            <a:ext cx="74390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30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ED708-169B-405B-B36C-335580B6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609"/>
            <a:ext cx="12192000" cy="14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Correctness Proofs are Complex!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3F21F-6382-45B7-80E9-BC4CFF5A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23"/>
          <a:stretch/>
        </p:blipFill>
        <p:spPr>
          <a:xfrm>
            <a:off x="2428875" y="1687850"/>
            <a:ext cx="7334249" cy="4663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D44E7-CE5A-456D-895A-F2F8B4E00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5" t="48514" r="7554"/>
          <a:stretch/>
        </p:blipFill>
        <p:spPr>
          <a:xfrm>
            <a:off x="9547123" y="3950178"/>
            <a:ext cx="2644877" cy="24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59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54D36-0730-495C-8DFD-A0FBBE3F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461"/>
            <a:ext cx="12192000" cy="239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354B4-2C0A-4305-B7E6-64BB3C3A1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5679"/>
            <a:ext cx="12192000" cy="14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23C2F-5418-4F6E-BABC-49BC474B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28800"/>
            <a:ext cx="1120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18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A57E3-FA56-4029-AD37-76BB88FE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352675"/>
            <a:ext cx="104013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774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37219-071A-423F-A8E4-B4051C35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743075"/>
            <a:ext cx="111823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55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174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8F4D9-C2D4-4F35-A83F-D7B1E7E1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05" y="1406187"/>
            <a:ext cx="7305995" cy="47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1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829F0-1F6F-4DCA-BF00-2E0072A7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12" y="1419698"/>
            <a:ext cx="6637576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081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D840-A2B1-4237-8949-837DB8026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09" y="1521846"/>
            <a:ext cx="7067868" cy="2075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2E88A-AC46-4EE5-BCEE-355F02CF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043" y="3429000"/>
            <a:ext cx="1062038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A5201-1FF5-4C95-AE1E-7CC567DA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052" y="4404360"/>
            <a:ext cx="7819707" cy="16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29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354B1-3147-4DAF-A09E-1EB97AA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52" y="1521846"/>
            <a:ext cx="97821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9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354B1-3147-4DAF-A09E-1EB97AA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52" y="1521846"/>
            <a:ext cx="9782175" cy="2076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C8D90-AF28-4353-AFFE-62D2F4E5A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29000"/>
            <a:ext cx="104775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359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179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A8D8C-05B6-47BF-8C19-7C32CACF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30" y="1521846"/>
            <a:ext cx="11630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1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Solution: Mechanization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BB36E-99B0-499A-8B5F-38DE160D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014537"/>
            <a:ext cx="69342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03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09FCA-4F67-4E8F-91C4-208C9844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25282"/>
            <a:ext cx="118872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99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181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C391C-5A60-47B7-938D-211AA586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60" y="1521846"/>
            <a:ext cx="9639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76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124-788C-4B52-9F56-A9F252F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160" y="1458112"/>
            <a:ext cx="7302960" cy="1753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3CD08-77C8-449A-8534-820DD6F4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534" y="3211688"/>
            <a:ext cx="1222952" cy="113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AFEAE-9D42-4B61-88D1-FE04B0BEF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520" y="4276423"/>
            <a:ext cx="7302960" cy="16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615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457D3-D2DE-4662-9A9E-7098DF69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076450"/>
            <a:ext cx="11811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321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184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EE3B0-6CFF-4F1D-B339-716C6CB9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2162175"/>
            <a:ext cx="70770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08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9EC3F-38C0-4459-8227-4E3908CF1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2138362"/>
            <a:ext cx="87153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252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Simulation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E4E8-5CDB-47A6-8FCA-D3685470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003"/>
            <a:ext cx="12192000" cy="31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Validation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Coq</a:t>
            </a:r>
          </a:p>
          <a:p>
            <a:pPr marL="215895"/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Racket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6105900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Formalizing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086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BFCA-34CB-462F-8205-1F3C99E3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872BD-A8E7-4150-9274-44D6BE43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K. Sandler, L. Ohrstrom, L. Moy, and R. </a:t>
            </a:r>
            <a:r>
              <a:rPr lang="en-US" sz="1000" dirty="0" err="1">
                <a:effectLst/>
                <a:latin typeface="+mn-lt"/>
              </a:rPr>
              <a:t>McVay</a:t>
            </a:r>
            <a:r>
              <a:rPr lang="en-US" sz="1000" dirty="0">
                <a:effectLst/>
                <a:latin typeface="+mn-lt"/>
              </a:rPr>
              <a:t>, “Killed by code: Software transparency in implantable medical devices,” </a:t>
            </a:r>
            <a:r>
              <a:rPr lang="en-US" sz="1000" i="1" dirty="0">
                <a:effectLst/>
                <a:latin typeface="+mn-lt"/>
              </a:rPr>
              <a:t>Software Freedom Law Center</a:t>
            </a:r>
            <a:r>
              <a:rPr lang="en-US" sz="1000" dirty="0">
                <a:effectLst/>
                <a:latin typeface="+mn-lt"/>
              </a:rPr>
              <a:t>, pp. 308–319, 2010.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I. Lee </a:t>
            </a:r>
            <a:r>
              <a:rPr lang="en-US" sz="1000" i="1" dirty="0">
                <a:effectLst/>
                <a:latin typeface="+mn-lt"/>
              </a:rPr>
              <a:t>et al.</a:t>
            </a:r>
            <a:r>
              <a:rPr lang="en-US" sz="1000" dirty="0">
                <a:effectLst/>
                <a:latin typeface="+mn-lt"/>
              </a:rPr>
              <a:t>, “High-confidence medical device software and systems,” </a:t>
            </a:r>
            <a:r>
              <a:rPr lang="en-US" sz="1000" i="1" dirty="0">
                <a:effectLst/>
                <a:latin typeface="+mn-lt"/>
              </a:rPr>
              <a:t>Computer</a:t>
            </a:r>
            <a:r>
              <a:rPr lang="en-US" sz="1000" dirty="0">
                <a:effectLst/>
                <a:latin typeface="+mn-lt"/>
              </a:rPr>
              <a:t>, vol. 39, no. 4, pp. 33–38, 2006,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3"/>
              </a:rPr>
              <a:t>10.1109/MC.2006.127</a:t>
            </a:r>
            <a:r>
              <a:rPr lang="en-US" sz="1000" dirty="0">
                <a:effectLst/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 </a:t>
            </a:r>
            <a:r>
              <a:rPr lang="en-US" sz="1000" dirty="0" err="1">
                <a:effectLst/>
                <a:latin typeface="+mn-lt"/>
              </a:rPr>
              <a:t>Mccarthy</a:t>
            </a:r>
            <a:r>
              <a:rPr lang="en-US" sz="1000" dirty="0">
                <a:effectLst/>
                <a:latin typeface="+mn-lt"/>
              </a:rPr>
              <a:t> and J. Painter, “Correctness of a compiler for arithmetic expressions,” 1967, pp. 33–41.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N. G. de Bruijn, “A Survey of the Project </a:t>
            </a:r>
            <a:r>
              <a:rPr lang="en-US" sz="1000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**Reprinted from: Seldin, J. P. and Hindley, J. R., eds., To H. B. Curry: Essays on Combinatory Logic, Lambda Calculus and Formalism, p. 579-606, by courtesy of Academic Press Inc., Orlando.,” in </a:t>
            </a:r>
            <a:r>
              <a:rPr lang="en-US" sz="1000" i="1" dirty="0">
                <a:effectLst/>
                <a:latin typeface="+mn-lt"/>
              </a:rPr>
              <a:t>Selected Papers on </a:t>
            </a:r>
            <a:r>
              <a:rPr lang="en-US" sz="1000" i="1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, vol. 133, R. P. </a:t>
            </a:r>
            <a:r>
              <a:rPr lang="en-US" sz="1000" dirty="0" err="1">
                <a:effectLst/>
                <a:latin typeface="+mn-lt"/>
              </a:rPr>
              <a:t>Nederpelt</a:t>
            </a:r>
            <a:r>
              <a:rPr lang="en-US" sz="1000" dirty="0">
                <a:effectLst/>
                <a:latin typeface="+mn-lt"/>
              </a:rPr>
              <a:t>, J. H. </a:t>
            </a:r>
            <a:r>
              <a:rPr lang="en-US" sz="1000" dirty="0" err="1">
                <a:effectLst/>
                <a:latin typeface="+mn-lt"/>
              </a:rPr>
              <a:t>Geuvers</a:t>
            </a:r>
            <a:r>
              <a:rPr lang="en-US" sz="1000" dirty="0">
                <a:effectLst/>
                <a:latin typeface="+mn-lt"/>
              </a:rPr>
              <a:t>, and R. C. de </a:t>
            </a:r>
            <a:r>
              <a:rPr lang="en-US" sz="1000" dirty="0" err="1">
                <a:effectLst/>
                <a:latin typeface="+mn-lt"/>
              </a:rPr>
              <a:t>Vrijer</a:t>
            </a:r>
            <a:r>
              <a:rPr lang="en-US" sz="1000" dirty="0">
                <a:effectLst/>
                <a:latin typeface="+mn-lt"/>
              </a:rPr>
              <a:t>, Eds. Elsevier, 1994, pp. 141–161.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4"/>
              </a:rPr>
              <a:t>10.1016/S0049-237X(08)70203-9</a:t>
            </a:r>
            <a:r>
              <a:rPr lang="en-US" sz="1000" dirty="0"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J.-Y. Girard, “</a:t>
            </a:r>
            <a:r>
              <a:rPr lang="en-US" sz="1000" dirty="0" err="1">
                <a:effectLst/>
                <a:latin typeface="+mn-lt"/>
              </a:rPr>
              <a:t>Interprétation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fonctionnelle</a:t>
            </a:r>
            <a:r>
              <a:rPr lang="en-US" sz="1000" dirty="0">
                <a:effectLst/>
                <a:latin typeface="+mn-lt"/>
              </a:rPr>
              <a:t> et </a:t>
            </a:r>
            <a:r>
              <a:rPr lang="en-US" sz="1000" dirty="0" err="1">
                <a:effectLst/>
                <a:latin typeface="+mn-lt"/>
              </a:rPr>
              <a:t>élimination</a:t>
            </a:r>
            <a:r>
              <a:rPr lang="en-US" sz="1000" dirty="0">
                <a:effectLst/>
                <a:latin typeface="+mn-lt"/>
              </a:rPr>
              <a:t> des </a:t>
            </a:r>
            <a:r>
              <a:rPr lang="en-US" sz="1000" dirty="0" err="1">
                <a:effectLst/>
                <a:latin typeface="+mn-lt"/>
              </a:rPr>
              <a:t>coupures</a:t>
            </a:r>
            <a:r>
              <a:rPr lang="en-US" sz="1000" dirty="0">
                <a:effectLst/>
                <a:latin typeface="+mn-lt"/>
              </a:rPr>
              <a:t> de </a:t>
            </a:r>
            <a:r>
              <a:rPr lang="en-US" sz="1000" dirty="0" err="1">
                <a:effectLst/>
                <a:latin typeface="+mn-lt"/>
              </a:rPr>
              <a:t>l’arithmétique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d’ordre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supérieur</a:t>
            </a:r>
            <a:r>
              <a:rPr lang="en-US" sz="1000" dirty="0">
                <a:effectLst/>
                <a:latin typeface="+mn-lt"/>
              </a:rPr>
              <a:t>,” PhD Thesis, </a:t>
            </a:r>
            <a:r>
              <a:rPr lang="en-US" sz="1000" dirty="0" err="1">
                <a:effectLst/>
                <a:latin typeface="+mn-lt"/>
              </a:rPr>
              <a:t>Éditeur</a:t>
            </a:r>
            <a:r>
              <a:rPr lang="en-US" sz="1000" dirty="0">
                <a:effectLst/>
                <a:latin typeface="+mn-lt"/>
              </a:rPr>
              <a:t> inconnu, 1972.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P. Martin-</a:t>
            </a:r>
            <a:r>
              <a:rPr lang="en-US" sz="1000" dirty="0" err="1">
                <a:effectLst/>
                <a:latin typeface="+mn-lt"/>
              </a:rPr>
              <a:t>Löf</a:t>
            </a:r>
            <a:r>
              <a:rPr lang="en-US" sz="1000" dirty="0">
                <a:effectLst/>
                <a:latin typeface="+mn-lt"/>
              </a:rPr>
              <a:t>, “An intuitionistic theory of types,” </a:t>
            </a:r>
            <a:r>
              <a:rPr lang="en-US" sz="1000" i="1" dirty="0">
                <a:effectLst/>
                <a:latin typeface="+mn-lt"/>
              </a:rPr>
              <a:t>Twenty-five years of constructive type theory</a:t>
            </a:r>
            <a:r>
              <a:rPr lang="en-US" sz="1000" dirty="0">
                <a:effectLst/>
                <a:latin typeface="+mn-lt"/>
              </a:rPr>
              <a:t>, vol. 36, pp. 127–172, 1998.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T. </a:t>
            </a:r>
            <a:r>
              <a:rPr lang="en-US" sz="1000" dirty="0" err="1">
                <a:effectLst/>
                <a:latin typeface="+mn-lt"/>
              </a:rPr>
              <a:t>Coquand</a:t>
            </a:r>
            <a:r>
              <a:rPr lang="en-US" sz="1000" dirty="0">
                <a:effectLst/>
                <a:latin typeface="+mn-lt"/>
              </a:rPr>
              <a:t> and G. </a:t>
            </a:r>
            <a:r>
              <a:rPr lang="en-US" sz="1000" dirty="0" err="1">
                <a:effectLst/>
                <a:latin typeface="+mn-lt"/>
              </a:rPr>
              <a:t>Huet</a:t>
            </a:r>
            <a:r>
              <a:rPr lang="en-US" sz="1000" dirty="0">
                <a:effectLst/>
                <a:latin typeface="+mn-lt"/>
              </a:rPr>
              <a:t>, “The calculus of constructions,” PhD Thesis, INRIA, 1986.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X. Leroy, “Formal Verification of a Realistic Compiler,” </a:t>
            </a:r>
            <a:r>
              <a:rPr lang="en-US" sz="1000" i="1" dirty="0" err="1">
                <a:effectLst/>
                <a:latin typeface="+mn-lt"/>
              </a:rPr>
              <a:t>Commun</a:t>
            </a:r>
            <a:r>
              <a:rPr lang="en-US" sz="1000" i="1" dirty="0">
                <a:effectLst/>
                <a:latin typeface="+mn-lt"/>
              </a:rPr>
              <a:t>. ACM</a:t>
            </a:r>
            <a:r>
              <a:rPr lang="en-US" sz="1000" dirty="0">
                <a:effectLst/>
                <a:latin typeface="+mn-lt"/>
              </a:rPr>
              <a:t>, vol. 52, no. 7, pp. 107–115, Jul. 2009,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5"/>
              </a:rPr>
              <a:t>10.1145/1538788.1538814</a:t>
            </a:r>
            <a:r>
              <a:rPr lang="en-US" sz="1000" dirty="0">
                <a:effectLst/>
                <a:latin typeface="+mn-lt"/>
              </a:rPr>
              <a:t>.</a:t>
            </a:r>
            <a:endParaRPr lang="en-US" sz="1000" dirty="0"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G. L. Steele Jr and G. J. Sussman, “The Revised Report on SCHEME: A Dialect of LISP.,” MASSACHUSETTS INST OF TECH CAMBRIDGE ARTIFICIAL IN℡LIGENCE LAB, 1978.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1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4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215895" indent="0">
              <a:spcBef>
                <a:spcPts val="0"/>
              </a:spcBef>
              <a:buNone/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AF67-D282-4E73-9C8F-243BF0DC8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846267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de Bruijn 1968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9261C-F39B-445B-9CC5-DBB8C9C43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260404" y="1521846"/>
            <a:ext cx="4931596" cy="475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CC84F-6248-4FAF-A6D0-8010A3C5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2548"/>
            <a:ext cx="5353050" cy="231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AB35-7E58-4AAE-9496-871F3F53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96" y="4743434"/>
            <a:ext cx="5391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0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Automath</a:t>
            </a:r>
            <a:r>
              <a:rPr lang="en-US" dirty="0"/>
              <a:t> and Intuitionistic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7C5E-C437-4A32-BD55-AA199DF5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30" y="2927503"/>
            <a:ext cx="2295525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5686-7A4F-46DB-AA74-F059BD99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95" y="2170338"/>
            <a:ext cx="3914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Girard 1972, Martin-L</a:t>
            </a:r>
            <a:r>
              <a:rPr lang="az-Cyrl-AZ" dirty="0"/>
              <a:t>ӧ</a:t>
            </a:r>
            <a:r>
              <a:rPr lang="en-US" dirty="0"/>
              <a:t>f ~1980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21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6DBA-BAF5-437B-855C-8B7DD867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23"/>
          <a:stretch/>
        </p:blipFill>
        <p:spPr>
          <a:xfrm>
            <a:off x="267945" y="1521846"/>
            <a:ext cx="4533900" cy="473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87165-79F2-4DF4-B5D5-F6A45FA64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15" b="17292"/>
          <a:stretch/>
        </p:blipFill>
        <p:spPr>
          <a:xfrm>
            <a:off x="6064018" y="2588964"/>
            <a:ext cx="5860037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Coquand</a:t>
            </a:r>
            <a:r>
              <a:rPr lang="en-US" dirty="0"/>
              <a:t> 1988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1465-B21E-4599-97EE-4A5F5F74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30" y="1655503"/>
            <a:ext cx="4962525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FAF82-40A5-4F1A-B07F-DD612974A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85"/>
          <a:stretch/>
        </p:blipFill>
        <p:spPr>
          <a:xfrm>
            <a:off x="0" y="1521846"/>
            <a:ext cx="5260448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Coq ~1980s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2DA1B-AD3F-4426-B49A-9CAE82E4C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60" y="3362199"/>
            <a:ext cx="1439034" cy="2312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FB1B8-B6C3-4EF8-BB80-78F8B9D9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78" y="2490405"/>
            <a:ext cx="693420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E393C-D054-4B9F-87FE-65E28E8BE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3" t="57686" r="81581" b="15145"/>
          <a:stretch/>
        </p:blipFill>
        <p:spPr>
          <a:xfrm rot="920885">
            <a:off x="9772000" y="1824660"/>
            <a:ext cx="1092419" cy="146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7C76F5-C34F-4410-BF2C-AAAAD66D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95126">
            <a:off x="8064009" y="1867312"/>
            <a:ext cx="11049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CompCert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24</a:t>
            </a:fld>
            <a:endParaRPr kern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574435-C7F2-4204-8ADF-1E8E61E2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59" y="3932327"/>
            <a:ext cx="12004714" cy="241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AD36D-6EF7-4D01-86C3-1E729A3B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791" y="1756567"/>
            <a:ext cx="75914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Other Compiler Verification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25</a:t>
            </a:fld>
            <a:endParaRPr kern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DC047D-B9CC-4EC9-8664-CA2C6DF5C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70" y="4125116"/>
            <a:ext cx="4569246" cy="14341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D14A69-6881-4C1A-AA75-E6022FCF1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26" y="1727303"/>
            <a:ext cx="1849569" cy="219235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9F88D42-6A31-4C90-B39D-A40CCC43D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707181"/>
            <a:ext cx="2536262" cy="25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2694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1978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66BE2-5565-454F-96D1-2BA0F491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97" y="2514989"/>
            <a:ext cx="1400609" cy="203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71151-CE6E-462C-BFAB-D702CF74A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/>
          <a:stretch/>
        </p:blipFill>
        <p:spPr>
          <a:xfrm>
            <a:off x="7224622" y="2362883"/>
            <a:ext cx="3516982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4AD42-A21C-4851-9DFD-12976EB21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" b="30784"/>
          <a:stretch/>
        </p:blipFill>
        <p:spPr>
          <a:xfrm>
            <a:off x="1205630" y="1521846"/>
            <a:ext cx="4967380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2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Language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28</a:t>
            </a:fld>
            <a:endParaRPr kern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0E0F30C6-A24B-47CA-8610-D4EA8E129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"/>
          <a:stretch/>
        </p:blipFill>
        <p:spPr>
          <a:xfrm>
            <a:off x="2576385" y="1444890"/>
            <a:ext cx="2628270" cy="328439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4F8E0D8-3A2F-459E-A5A4-3725E66D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77" y="506887"/>
            <a:ext cx="2342920" cy="314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23291-B2AA-4D9B-ABA7-4DBFCE54AD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827882" y="3614408"/>
            <a:ext cx="2239400" cy="2736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87F4-1197-4770-AA63-E30A38078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6239" b="30784"/>
          <a:stretch/>
        </p:blipFill>
        <p:spPr>
          <a:xfrm>
            <a:off x="2276127" y="4055976"/>
            <a:ext cx="2239400" cy="213993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1BBB30-B27F-4161-BA38-328F62D4C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7" r="31719"/>
          <a:stretch/>
        </p:blipFill>
        <p:spPr>
          <a:xfrm>
            <a:off x="4220113" y="1521846"/>
            <a:ext cx="3327462" cy="4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Chez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210B-EE74-45EE-8676-DB94C1B0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28" y="2447031"/>
            <a:ext cx="4254521" cy="2294444"/>
          </a:xfrm>
          <a:prstGeom prst="rect">
            <a:avLst/>
          </a:prstGeom>
        </p:spPr>
      </p:pic>
      <p:pic>
        <p:nvPicPr>
          <p:cNvPr id="8" name="Picture 7" descr="A picture containing circle&#10;&#10;Description automatically generated">
            <a:extLst>
              <a:ext uri="{FF2B5EF4-FFF2-40B4-BE49-F238E27FC236}">
                <a16:creationId xmlns:a16="http://schemas.microsoft.com/office/drawing/2014/main" id="{6E707FF6-15A8-4AE1-B812-51CF84A9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34" y="1431772"/>
            <a:ext cx="3443267" cy="45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0A61-6AB2-4AD8-B83F-F4210566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Why care about compiler correctness?</a:t>
            </a:r>
          </a:p>
          <a:p>
            <a:r>
              <a:rPr lang="en-US" sz="2800" dirty="0"/>
              <a:t>Why is proving compiler correctness difficult?</a:t>
            </a:r>
          </a:p>
          <a:p>
            <a:r>
              <a:rPr lang="en-US" sz="2800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2630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The Chez Scheme Compiler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30</a:t>
            </a:fld>
            <a:endParaRPr kern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925EB-6A04-4558-8686-118CEEFE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5174"/>
            <a:ext cx="12210835" cy="23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Nanopass</a:t>
            </a:r>
            <a:r>
              <a:rPr lang="en-US" dirty="0"/>
              <a:t> Language Definition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31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27DD1-5D82-4D57-8C6A-E144069F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44" y="2418145"/>
            <a:ext cx="7550965" cy="2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2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1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73355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34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4FF69-953B-49F2-B8BC-09519FDE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78" y="1915572"/>
            <a:ext cx="89249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35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4FF69-953B-49F2-B8BC-09519FDE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78" y="1915572"/>
            <a:ext cx="8924925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AE112-02D4-4EBF-BC96-A6783098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78" y="3429000"/>
            <a:ext cx="78390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31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A98D-FB6B-4156-AA6D-E3EFA5FA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3" y="2144279"/>
            <a:ext cx="6099520" cy="40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A98D-FB6B-4156-AA6D-E3EFA5FA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3" y="2144279"/>
            <a:ext cx="6099520" cy="40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9F9A6-DFD4-40E4-B7C9-99FD1751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41" y="2144279"/>
            <a:ext cx="4522786" cy="10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6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58C74-AC5B-4D6D-A2E7-B18664C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7" y="1669042"/>
            <a:ext cx="3343949" cy="20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37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58C74-AC5B-4D6D-A2E7-B18664C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7" y="1669042"/>
            <a:ext cx="3343949" cy="2087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67217-62EB-4DAC-9C2E-AEE782068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50" y="1669042"/>
            <a:ext cx="4915666" cy="45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all around us - ubiquitous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5D52BA-8E6C-42EE-A277-FE0ECA0F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10" y="1724365"/>
            <a:ext cx="4206905" cy="40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40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468"/>
          <a:stretch/>
        </p:blipFill>
        <p:spPr>
          <a:xfrm>
            <a:off x="3231327" y="1683817"/>
            <a:ext cx="5553075" cy="4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0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41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468"/>
          <a:stretch/>
        </p:blipFill>
        <p:spPr>
          <a:xfrm>
            <a:off x="3231327" y="1683817"/>
            <a:ext cx="5553075" cy="42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D011F-6816-44E8-9AB4-4317783D8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538537" y="2762250"/>
            <a:ext cx="51149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42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468"/>
          <a:stretch/>
        </p:blipFill>
        <p:spPr>
          <a:xfrm>
            <a:off x="3231327" y="1683817"/>
            <a:ext cx="5553075" cy="429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D011F-6816-44E8-9AB4-4317783D8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37" y="2762250"/>
            <a:ext cx="5114925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CBBD3-F3AB-4C11-A871-3DCEC466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82" y="4095750"/>
            <a:ext cx="64674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28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43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02"/>
          <a:stretch/>
        </p:blipFill>
        <p:spPr>
          <a:xfrm>
            <a:off x="3231327" y="1683817"/>
            <a:ext cx="5553075" cy="27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5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44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27" y="1683817"/>
            <a:ext cx="5553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0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45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48C81-AC1A-4A21-96EB-F0AB74B8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853882"/>
            <a:ext cx="9010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70598-C078-4530-AE42-D9FE8AE2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1853565"/>
            <a:ext cx="9144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47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C8083-C032-4CE8-919E-DE1B0AD2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02867"/>
            <a:ext cx="102108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9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48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20645-6637-4BC7-8171-E368592A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985"/>
            <a:ext cx="12192000" cy="23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3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D7B1E-9422-4581-A65E-3F8B735B5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627"/>
            <a:ext cx="12192000" cy="1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Software ubiquity means software significance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</a:t>
            </a:fld>
            <a:endParaRPr kern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7876C-BC68-4073-9E92-D029ECE8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93" y="1816808"/>
            <a:ext cx="4192419" cy="41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11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6D63B-BB17-49B2-A84F-5E42EA3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57" y="1532596"/>
            <a:ext cx="60293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5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51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27" y="1683817"/>
            <a:ext cx="5553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6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490562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53</a:t>
            </a:fld>
            <a:endParaRPr kern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8E62-588B-437D-9E52-C26C4E5A9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01"/>
          <a:stretch/>
        </p:blipFill>
        <p:spPr>
          <a:xfrm>
            <a:off x="838199" y="1688579"/>
            <a:ext cx="9991725" cy="12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3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54</a:t>
            </a:fld>
            <a:endParaRPr kern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8E62-588B-437D-9E52-C26C4E5A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88579"/>
            <a:ext cx="99917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26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55</a:t>
            </a:fld>
            <a:endParaRPr kern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8E62-588B-437D-9E52-C26C4E5A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88579"/>
            <a:ext cx="9991725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E1566-F8D8-40EC-AA4B-D60DCA97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03212"/>
            <a:ext cx="8326121" cy="9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75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DAE0B-7BC3-456D-970D-D74E0664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7350"/>
            <a:ext cx="84772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44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57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58903-B920-4671-81FD-EB266716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713547"/>
            <a:ext cx="9248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72FB-07CA-4A3F-9B7C-9042F170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7" y="1521846"/>
            <a:ext cx="5553075" cy="45053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27DD9D-E346-4771-A681-DA80B1C37A4C}"/>
              </a:ext>
            </a:extLst>
          </p:cNvPr>
          <p:cNvCxnSpPr/>
          <p:nvPr/>
        </p:nvCxnSpPr>
        <p:spPr>
          <a:xfrm>
            <a:off x="2123440" y="4216400"/>
            <a:ext cx="3432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769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59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B5C67-723D-41B4-B26E-583F2683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" y="1521846"/>
            <a:ext cx="10467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EE0D-A8CB-4228-AD5B-C9BC44FC4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/>
              </a:rPr>
              <a:t>In 2011, 24% of medical device recalls were due to faulty software, and this number is increasing because of increasing complexity of devices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F3A577-4E9A-4E61-9C6A-301983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imperfect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3432-0FD3-40FB-B792-121DA8D7C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</a:t>
            </a:fld>
            <a:endParaRPr kern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254BA2-DC40-45DB-9582-C380EEA06F80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r="11463"/>
          <a:stretch>
            <a:fillRect/>
          </a:stretch>
        </p:blipFill>
        <p:spPr bwMode="auto">
          <a:xfrm>
            <a:off x="7325371" y="1206188"/>
            <a:ext cx="4598684" cy="397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93E0D-8ACB-436E-9BF9-A4BCCE1C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477"/>
            <a:ext cx="12192000" cy="14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50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E1E01-FABA-41D2-9DF9-229AE984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1547246"/>
            <a:ext cx="7620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4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E1E01-FABA-41D2-9DF9-229AE984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1547246"/>
            <a:ext cx="76200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24A6F-9164-4910-A2A5-6F9521C3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0" y="3882005"/>
            <a:ext cx="11470335" cy="13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66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63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622F6-C7E1-47E7-92BE-21E41E08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70" y="4022022"/>
            <a:ext cx="8771059" cy="1122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72DED-1671-44FE-9BB5-13FAFECD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6" y="1820545"/>
            <a:ext cx="75152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7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64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36BFF-71AF-4766-BF3A-541364B0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7" y="1521846"/>
            <a:ext cx="5553075" cy="45053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FEFD0B-DD85-4AAC-BE47-0B10CB1D4DA6}"/>
              </a:ext>
            </a:extLst>
          </p:cNvPr>
          <p:cNvCxnSpPr>
            <a:cxnSpLocks/>
          </p:cNvCxnSpPr>
          <p:nvPr/>
        </p:nvCxnSpPr>
        <p:spPr>
          <a:xfrm>
            <a:off x="3342640" y="4226560"/>
            <a:ext cx="5384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1BE895-0566-48F1-9731-D1ABB57F0B43}"/>
              </a:ext>
            </a:extLst>
          </p:cNvPr>
          <p:cNvCxnSpPr>
            <a:cxnSpLocks/>
          </p:cNvCxnSpPr>
          <p:nvPr/>
        </p:nvCxnSpPr>
        <p:spPr>
          <a:xfrm>
            <a:off x="2113280" y="4693920"/>
            <a:ext cx="5384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603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65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581F5-1C83-4B54-996C-C85B6FA5A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84337"/>
            <a:ext cx="106965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7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66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02D9C-781D-47C9-B558-C7C8BD3B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1438275"/>
            <a:ext cx="105156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05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67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252EA-0D6E-4A39-AA8F-D31D1E0F3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443" b="70011"/>
          <a:stretch/>
        </p:blipFill>
        <p:spPr>
          <a:xfrm>
            <a:off x="49542" y="2090170"/>
            <a:ext cx="1190613" cy="625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DC1F7-CD44-4191-A965-14F5E3C28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" y="1783829"/>
            <a:ext cx="96583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9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68</a:t>
            </a:fld>
            <a:endParaRPr kern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0D48D-280E-4EF6-AFB3-8FE89235B75C}"/>
              </a:ext>
            </a:extLst>
          </p:cNvPr>
          <p:cNvSpPr/>
          <p:nvPr/>
        </p:nvSpPr>
        <p:spPr>
          <a:xfrm>
            <a:off x="5791200" y="3302000"/>
            <a:ext cx="1513840" cy="1334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107CD-A3EC-4D68-A11C-2DC03D95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521846"/>
            <a:ext cx="11944350" cy="30384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66772C-4633-4163-B209-03A4A3FFB979}"/>
              </a:ext>
            </a:extLst>
          </p:cNvPr>
          <p:cNvSpPr/>
          <p:nvPr/>
        </p:nvSpPr>
        <p:spPr>
          <a:xfrm>
            <a:off x="6096000" y="3210560"/>
            <a:ext cx="1513840" cy="142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0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818AC-5898-44F0-B659-D96BC1EE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439862"/>
            <a:ext cx="74580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4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One approach to errors –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4E810-025E-41F6-B2E7-8184AADF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86" y="2237362"/>
            <a:ext cx="3153029" cy="2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0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70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BFFFE-45F5-4532-AA7E-84A2F7AE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6250"/>
            <a:ext cx="8362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2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71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7A213-ABCE-49C4-991F-C4F82159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36464"/>
            <a:ext cx="92773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99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10BF8-0CA0-4C47-B641-978A772A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6473"/>
            <a:ext cx="9525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0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A537B-41CA-4608-8969-EC778AF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44" y="1648628"/>
            <a:ext cx="10753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74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A537B-41CA-4608-8969-EC778AF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45531"/>
            <a:ext cx="10753725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3C56E-8C2C-4C66-9A8E-A55E08F5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826631"/>
            <a:ext cx="120015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3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75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EBB5A-9700-46E7-9858-2202F8C2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0" y="1538287"/>
            <a:ext cx="102584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4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6EB1-E507-4BB6-943B-1C29F2DF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4" y="1723393"/>
            <a:ext cx="106584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8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6EB1-E507-4BB6-943B-1C29F2DF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4" y="1723393"/>
            <a:ext cx="106584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C7DF8-9930-4B34-812C-90481D227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767"/>
          <a:stretch/>
        </p:blipFill>
        <p:spPr>
          <a:xfrm>
            <a:off x="2703007" y="4009711"/>
            <a:ext cx="5553075" cy="136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3D94B0-449B-4976-8A3F-EC1D59DD507F}"/>
              </a:ext>
            </a:extLst>
          </p:cNvPr>
          <p:cNvCxnSpPr>
            <a:cxnSpLocks/>
          </p:cNvCxnSpPr>
          <p:nvPr/>
        </p:nvCxnSpPr>
        <p:spPr>
          <a:xfrm>
            <a:off x="6563360" y="5371787"/>
            <a:ext cx="1026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80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Sidebar – Evaluation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24199-3FB4-40D1-840E-078FCA0FE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34"/>
          <a:stretch/>
        </p:blipFill>
        <p:spPr>
          <a:xfrm>
            <a:off x="158310" y="2139667"/>
            <a:ext cx="11875380" cy="8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8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6EB1-E507-4BB6-943B-1C29F2DF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4" y="1723393"/>
            <a:ext cx="106584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13103-BB14-4B31-8DA1-BE33B817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03" y="4190682"/>
            <a:ext cx="44100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A critical assumption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9" y="1849081"/>
            <a:ext cx="9925882" cy="31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37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13103-BB14-4B31-8DA1-BE33B817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03" y="4190682"/>
            <a:ext cx="4410075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9B742-36D0-4B4F-B8C4-DDFDB97FE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494"/>
          <a:stretch/>
        </p:blipFill>
        <p:spPr>
          <a:xfrm>
            <a:off x="282134" y="1726937"/>
            <a:ext cx="10658475" cy="13688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4CF8E5-3DFB-42C0-99B2-3CA1412EA166}"/>
              </a:ext>
            </a:extLst>
          </p:cNvPr>
          <p:cNvCxnSpPr/>
          <p:nvPr/>
        </p:nvCxnSpPr>
        <p:spPr>
          <a:xfrm>
            <a:off x="4417763" y="2470174"/>
            <a:ext cx="716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22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81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8" y="1521846"/>
            <a:ext cx="7705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5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62"/>
          <a:stretch/>
        </p:blipFill>
        <p:spPr>
          <a:xfrm>
            <a:off x="271118" y="2588964"/>
            <a:ext cx="7705725" cy="91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8673E-3263-45F7-BAFC-06CC767F1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91" b="71106"/>
          <a:stretch/>
        </p:blipFill>
        <p:spPr>
          <a:xfrm>
            <a:off x="388976" y="1857101"/>
            <a:ext cx="5553075" cy="39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03F0ED-FDD7-498B-B354-04F92848064E}"/>
              </a:ext>
            </a:extLst>
          </p:cNvPr>
          <p:cNvCxnSpPr>
            <a:cxnSpLocks/>
          </p:cNvCxnSpPr>
          <p:nvPr/>
        </p:nvCxnSpPr>
        <p:spPr>
          <a:xfrm>
            <a:off x="2203372" y="2253709"/>
            <a:ext cx="1167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BE5EAB-705D-401A-B087-8F4BA8B4A24D}"/>
              </a:ext>
            </a:extLst>
          </p:cNvPr>
          <p:cNvCxnSpPr>
            <a:cxnSpLocks/>
          </p:cNvCxnSpPr>
          <p:nvPr/>
        </p:nvCxnSpPr>
        <p:spPr>
          <a:xfrm>
            <a:off x="1344057" y="3340507"/>
            <a:ext cx="5365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56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62"/>
          <a:stretch/>
        </p:blipFill>
        <p:spPr>
          <a:xfrm>
            <a:off x="271118" y="2588964"/>
            <a:ext cx="7705725" cy="914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587F5-4B44-4DC4-BC94-DA818127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8" y="3503046"/>
            <a:ext cx="9039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5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84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9" y="3271033"/>
            <a:ext cx="19145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5CC60-75D8-45C8-9860-C4471DE7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24599"/>
            <a:ext cx="1457325" cy="809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432B76-B39C-4686-BCD1-CEE030A0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61" y="2400300"/>
            <a:ext cx="762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00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521846"/>
            <a:ext cx="1914525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5BEF1-49A9-4FDA-99CC-81191778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9" y="2400300"/>
            <a:ext cx="796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96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521846"/>
            <a:ext cx="1914525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5BEF1-49A9-4FDA-99CC-81191778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9" y="2400300"/>
            <a:ext cx="796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0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87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2F88C-877E-44E9-8A13-695DA27F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3637"/>
            <a:ext cx="89344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669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88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2F88C-877E-44E9-8A13-695DA27F7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11"/>
          <a:stretch/>
        </p:blipFill>
        <p:spPr>
          <a:xfrm>
            <a:off x="563879" y="1727200"/>
            <a:ext cx="8934450" cy="837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8B792-059B-4EC5-AC87-214CA57AC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494"/>
          <a:stretch/>
        </p:blipFill>
        <p:spPr>
          <a:xfrm>
            <a:off x="424374" y="3225876"/>
            <a:ext cx="10658475" cy="13688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CF1996-6988-4F68-AF54-F609C4810015}"/>
              </a:ext>
            </a:extLst>
          </p:cNvPr>
          <p:cNvCxnSpPr>
            <a:cxnSpLocks/>
          </p:cNvCxnSpPr>
          <p:nvPr/>
        </p:nvCxnSpPr>
        <p:spPr>
          <a:xfrm>
            <a:off x="7713413" y="4592547"/>
            <a:ext cx="35698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738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89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2F88C-877E-44E9-8A13-695DA27F7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11"/>
          <a:stretch/>
        </p:blipFill>
        <p:spPr>
          <a:xfrm>
            <a:off x="563879" y="1727200"/>
            <a:ext cx="8934450" cy="837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95BE-D551-45E8-AEE7-ED42A14A8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91" b="71106"/>
          <a:stretch/>
        </p:blipFill>
        <p:spPr>
          <a:xfrm>
            <a:off x="5428336" y="3032392"/>
            <a:ext cx="5553075" cy="3966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3C6CC-9038-4E02-A7E5-524C074C9A3F}"/>
              </a:ext>
            </a:extLst>
          </p:cNvPr>
          <p:cNvCxnSpPr>
            <a:cxnSpLocks/>
          </p:cNvCxnSpPr>
          <p:nvPr/>
        </p:nvCxnSpPr>
        <p:spPr>
          <a:xfrm>
            <a:off x="9244252" y="3454400"/>
            <a:ext cx="1167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2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Minimizing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03775"/>
            <a:ext cx="9925882" cy="3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13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90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754BE-2766-4E65-975C-A4856522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49"/>
          <a:stretch/>
        </p:blipFill>
        <p:spPr>
          <a:xfrm>
            <a:off x="576262" y="1491137"/>
            <a:ext cx="11039475" cy="11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90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C0459-8E3F-47ED-A985-4643848E0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1521846"/>
            <a:ext cx="10248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5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7E841-D77C-4700-A603-C896FE5F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46" y="1595120"/>
            <a:ext cx="6390743" cy="44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D04E0-0AF2-4295-9C6D-9C1FD8D1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95475"/>
            <a:ext cx="9906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4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94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754BE-2766-4E65-975C-A4856522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51"/>
          <a:stretch/>
        </p:blipFill>
        <p:spPr>
          <a:xfrm>
            <a:off x="576262" y="1521847"/>
            <a:ext cx="11039475" cy="15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F081E-621E-46FA-9C87-F6AC17A6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21846"/>
            <a:ext cx="9915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94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9984-3C46-47C4-956E-03FF5651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645"/>
            <a:ext cx="121443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21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988E-5396-43E8-9D6F-02BF7187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02" y="1521846"/>
            <a:ext cx="7271639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7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98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754BE-2766-4E65-975C-A4856522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521846"/>
            <a:ext cx="11039475" cy="2752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18A142-92E5-4E91-B55E-F8C688FB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4433413"/>
            <a:ext cx="82962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2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99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F26BA-6B0C-472E-9D50-12F128BE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21917"/>
            <a:ext cx="8732521" cy="20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25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</TotalTime>
  <Words>7172</Words>
  <Application>Microsoft Office PowerPoint</Application>
  <PresentationFormat>Widescreen</PresentationFormat>
  <Paragraphs>1154</Paragraphs>
  <Slides>189</Slides>
  <Notes>183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189</vt:i4>
      </vt:variant>
    </vt:vector>
  </HeadingPairs>
  <TitlesOfParts>
    <vt:vector size="197" baseType="lpstr">
      <vt:lpstr>Arial</vt:lpstr>
      <vt:lpstr>Calibri</vt:lpstr>
      <vt:lpstr>Lato</vt:lpstr>
      <vt:lpstr>Muli</vt:lpstr>
      <vt:lpstr>Source Sans Pro</vt:lpstr>
      <vt:lpstr>Source Sans Pro Light</vt:lpstr>
      <vt:lpstr>1_Office Theme</vt:lpstr>
      <vt:lpstr>Office Theme</vt:lpstr>
      <vt:lpstr>Verifying Correctness of a Chez Scheme compiler pass</vt:lpstr>
      <vt:lpstr>Outline</vt:lpstr>
      <vt:lpstr>Introduction</vt:lpstr>
      <vt:lpstr>Software is all around us - ubiquitous</vt:lpstr>
      <vt:lpstr>Software ubiquity means software significance</vt:lpstr>
      <vt:lpstr>Software is imperfect</vt:lpstr>
      <vt:lpstr>One approach to errors – Static Analysis</vt:lpstr>
      <vt:lpstr>A critical assumption</vt:lpstr>
      <vt:lpstr>Minimizing assumptions</vt:lpstr>
      <vt:lpstr>Trust, but verify (our compilers)</vt:lpstr>
      <vt:lpstr>Why aren’t all our compilers proven correct?</vt:lpstr>
      <vt:lpstr>This project</vt:lpstr>
      <vt:lpstr>This project</vt:lpstr>
      <vt:lpstr>Background</vt:lpstr>
      <vt:lpstr>McCarthy, Painter 1967</vt:lpstr>
      <vt:lpstr>VLISP 1995</vt:lpstr>
      <vt:lpstr>Correctness Proofs are Complex!</vt:lpstr>
      <vt:lpstr>Solution: Mechanization</vt:lpstr>
      <vt:lpstr>de Bruijn 1968</vt:lpstr>
      <vt:lpstr>More on Automath and Intuitionistic Logic</vt:lpstr>
      <vt:lpstr>Girard 1972, Martin-Lӧf ~1980 </vt:lpstr>
      <vt:lpstr>Coquand 1988</vt:lpstr>
      <vt:lpstr>Coq ~1980s </vt:lpstr>
      <vt:lpstr>CompCert 2009</vt:lpstr>
      <vt:lpstr>Other Compiler Verification Projects</vt:lpstr>
      <vt:lpstr>Background</vt:lpstr>
      <vt:lpstr>Scheme 1978</vt:lpstr>
      <vt:lpstr>Scheme Language Standards</vt:lpstr>
      <vt:lpstr>Chez Scheme</vt:lpstr>
      <vt:lpstr>The Chez Scheme Compiler </vt:lpstr>
      <vt:lpstr>Nanopass Language Definition Example</vt:lpstr>
      <vt:lpstr>Outline</vt:lpstr>
      <vt:lpstr>Definitions</vt:lpstr>
      <vt:lpstr>Syntax</vt:lpstr>
      <vt:lpstr>Syntax</vt:lpstr>
      <vt:lpstr>Syntax</vt:lpstr>
      <vt:lpstr>Syntax</vt:lpstr>
      <vt:lpstr>Syntax </vt:lpstr>
      <vt:lpstr>Syntax 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Evaluation Contexts</vt:lpstr>
      <vt:lpstr>Definitions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Lists</vt:lpstr>
      <vt:lpstr>Semantics – Lists</vt:lpstr>
      <vt:lpstr>Semantics – Mutation &amp; Reference</vt:lpstr>
      <vt:lpstr>Semantics – Mutation &amp; Reference</vt:lpstr>
      <vt:lpstr>Semantics – Mutation &amp; Reference</vt:lpstr>
      <vt:lpstr>Semantics – Application</vt:lpstr>
      <vt:lpstr>Semantics – Application</vt:lpstr>
      <vt:lpstr>Sidebar – Evaluation Order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Values</vt:lpstr>
      <vt:lpstr>Semantics – Arithmetic</vt:lpstr>
      <vt:lpstr>Semantics – Arithmetic</vt:lpstr>
      <vt:lpstr>Definitions</vt:lpstr>
      <vt:lpstr>convert-assignments</vt:lpstr>
      <vt:lpstr>convert-assignments Erasing</vt:lpstr>
      <vt:lpstr>convert-assignments Modeling</vt:lpstr>
      <vt:lpstr>convert-assignments Intuition</vt:lpstr>
      <vt:lpstr>convert-assignments Intuition</vt:lpstr>
      <vt:lpstr>convert-assignments Intuition</vt:lpstr>
      <vt:lpstr>convert-assignments Intuition</vt:lpstr>
      <vt:lpstr>convert-assignments Intuition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Lemmas</vt:lpstr>
      <vt:lpstr>Proof</vt:lpstr>
      <vt:lpstr>Proof Overview</vt:lpstr>
      <vt:lpstr>Multiple Steps</vt:lpstr>
      <vt:lpstr>Equivalent Steps - Simulation</vt:lpstr>
      <vt:lpstr>Proof</vt:lpstr>
      <vt:lpstr>VSR Property Definition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VSR Property Proof</vt:lpstr>
      <vt:lpstr>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Simulation Proof</vt:lpstr>
      <vt:lpstr>Validation Frameworks</vt:lpstr>
      <vt:lpstr>Outline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Steidl</dc:creator>
  <cp:lastModifiedBy>Ian Atol</cp:lastModifiedBy>
  <cp:revision>104</cp:revision>
  <dcterms:created xsi:type="dcterms:W3CDTF">2021-05-28T17:16:09Z</dcterms:created>
  <dcterms:modified xsi:type="dcterms:W3CDTF">2021-06-06T19:40:05Z</dcterms:modified>
</cp:coreProperties>
</file>